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53"/>
  </p:notesMasterIdLst>
  <p:sldIdLst>
    <p:sldId id="403" r:id="rId2"/>
    <p:sldId id="284" r:id="rId3"/>
    <p:sldId id="301" r:id="rId4"/>
    <p:sldId id="302" r:id="rId5"/>
    <p:sldId id="398" r:id="rId6"/>
    <p:sldId id="399" r:id="rId7"/>
    <p:sldId id="400" r:id="rId8"/>
    <p:sldId id="401" r:id="rId9"/>
    <p:sldId id="402" r:id="rId10"/>
    <p:sldId id="304" r:id="rId11"/>
    <p:sldId id="305" r:id="rId12"/>
    <p:sldId id="306" r:id="rId13"/>
    <p:sldId id="307" r:id="rId14"/>
    <p:sldId id="308" r:id="rId15"/>
    <p:sldId id="309" r:id="rId16"/>
    <p:sldId id="310" r:id="rId17"/>
    <p:sldId id="311" r:id="rId18"/>
    <p:sldId id="348" r:id="rId19"/>
    <p:sldId id="349" r:id="rId20"/>
    <p:sldId id="350" r:id="rId21"/>
    <p:sldId id="351" r:id="rId22"/>
    <p:sldId id="352" r:id="rId23"/>
    <p:sldId id="353" r:id="rId24"/>
    <p:sldId id="354" r:id="rId25"/>
    <p:sldId id="355" r:id="rId26"/>
    <p:sldId id="312" r:id="rId27"/>
    <p:sldId id="313" r:id="rId28"/>
    <p:sldId id="314" r:id="rId29"/>
    <p:sldId id="315" r:id="rId30"/>
    <p:sldId id="316" r:id="rId31"/>
    <p:sldId id="317" r:id="rId32"/>
    <p:sldId id="318" r:id="rId33"/>
    <p:sldId id="319" r:id="rId34"/>
    <p:sldId id="320" r:id="rId35"/>
    <p:sldId id="321" r:id="rId36"/>
    <p:sldId id="331" r:id="rId37"/>
    <p:sldId id="330" r:id="rId38"/>
    <p:sldId id="332" r:id="rId39"/>
    <p:sldId id="343" r:id="rId40"/>
    <p:sldId id="344" r:id="rId41"/>
    <p:sldId id="345" r:id="rId42"/>
    <p:sldId id="333" r:id="rId43"/>
    <p:sldId id="334" r:id="rId44"/>
    <p:sldId id="335" r:id="rId45"/>
    <p:sldId id="336" r:id="rId46"/>
    <p:sldId id="338" r:id="rId47"/>
    <p:sldId id="339" r:id="rId48"/>
    <p:sldId id="340" r:id="rId49"/>
    <p:sldId id="341" r:id="rId50"/>
    <p:sldId id="347" r:id="rId51"/>
    <p:sldId id="295" r:id="rId52"/>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新細明體" pitchFamily="18" charset="-120"/>
        <a:cs typeface="Arial" charset="0"/>
      </a:defRPr>
    </a:lvl1pPr>
    <a:lvl2pPr marL="457200" algn="l" rtl="0" fontAlgn="base">
      <a:spcBef>
        <a:spcPct val="0"/>
      </a:spcBef>
      <a:spcAft>
        <a:spcPct val="0"/>
      </a:spcAft>
      <a:defRPr kern="1200">
        <a:solidFill>
          <a:schemeClr val="tx1"/>
        </a:solidFill>
        <a:latin typeface="Arial" charset="0"/>
        <a:ea typeface="新細明體" pitchFamily="18" charset="-120"/>
        <a:cs typeface="Arial" charset="0"/>
      </a:defRPr>
    </a:lvl2pPr>
    <a:lvl3pPr marL="914400" algn="l" rtl="0" fontAlgn="base">
      <a:spcBef>
        <a:spcPct val="0"/>
      </a:spcBef>
      <a:spcAft>
        <a:spcPct val="0"/>
      </a:spcAft>
      <a:defRPr kern="1200">
        <a:solidFill>
          <a:schemeClr val="tx1"/>
        </a:solidFill>
        <a:latin typeface="Arial" charset="0"/>
        <a:ea typeface="新細明體" pitchFamily="18" charset="-120"/>
        <a:cs typeface="Arial" charset="0"/>
      </a:defRPr>
    </a:lvl3pPr>
    <a:lvl4pPr marL="1371600" algn="l" rtl="0" fontAlgn="base">
      <a:spcBef>
        <a:spcPct val="0"/>
      </a:spcBef>
      <a:spcAft>
        <a:spcPct val="0"/>
      </a:spcAft>
      <a:defRPr kern="1200">
        <a:solidFill>
          <a:schemeClr val="tx1"/>
        </a:solidFill>
        <a:latin typeface="Arial" charset="0"/>
        <a:ea typeface="新細明體" pitchFamily="18" charset="-120"/>
        <a:cs typeface="Arial" charset="0"/>
      </a:defRPr>
    </a:lvl4pPr>
    <a:lvl5pPr marL="1828800" algn="l" rtl="0" fontAlgn="base">
      <a:spcBef>
        <a:spcPct val="0"/>
      </a:spcBef>
      <a:spcAft>
        <a:spcPct val="0"/>
      </a:spcAft>
      <a:defRPr kern="1200">
        <a:solidFill>
          <a:schemeClr val="tx1"/>
        </a:solidFill>
        <a:latin typeface="Arial" charset="0"/>
        <a:ea typeface="新細明體" pitchFamily="18" charset="-120"/>
        <a:cs typeface="Arial" charset="0"/>
      </a:defRPr>
    </a:lvl5pPr>
    <a:lvl6pPr marL="2286000" algn="l" defTabSz="914400" rtl="0" eaLnBrk="1" latinLnBrk="0" hangingPunct="1">
      <a:defRPr kern="1200">
        <a:solidFill>
          <a:schemeClr val="tx1"/>
        </a:solidFill>
        <a:latin typeface="Arial" charset="0"/>
        <a:ea typeface="新細明體" pitchFamily="18" charset="-120"/>
        <a:cs typeface="Arial" charset="0"/>
      </a:defRPr>
    </a:lvl6pPr>
    <a:lvl7pPr marL="2743200" algn="l" defTabSz="914400" rtl="0" eaLnBrk="1" latinLnBrk="0" hangingPunct="1">
      <a:defRPr kern="1200">
        <a:solidFill>
          <a:schemeClr val="tx1"/>
        </a:solidFill>
        <a:latin typeface="Arial" charset="0"/>
        <a:ea typeface="新細明體" pitchFamily="18" charset="-120"/>
        <a:cs typeface="Arial" charset="0"/>
      </a:defRPr>
    </a:lvl7pPr>
    <a:lvl8pPr marL="3200400" algn="l" defTabSz="914400" rtl="0" eaLnBrk="1" latinLnBrk="0" hangingPunct="1">
      <a:defRPr kern="1200">
        <a:solidFill>
          <a:schemeClr val="tx1"/>
        </a:solidFill>
        <a:latin typeface="Arial" charset="0"/>
        <a:ea typeface="新細明體" pitchFamily="18" charset="-120"/>
        <a:cs typeface="Arial" charset="0"/>
      </a:defRPr>
    </a:lvl8pPr>
    <a:lvl9pPr marL="3657600" algn="l" defTabSz="914400" rtl="0" eaLnBrk="1" latinLnBrk="0" hangingPunct="1">
      <a:defRPr kern="1200">
        <a:solidFill>
          <a:schemeClr val="tx1"/>
        </a:solidFill>
        <a:latin typeface="Arial" charset="0"/>
        <a:ea typeface="新細明體" pitchFamily="18" charset="-12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61" d="100"/>
          <a:sy n="61" d="100"/>
        </p:scale>
        <p:origin x="136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610961BB-C051-8A4D-8462-9B4E51132BD0}" type="datetimeFigureOut">
              <a:rPr lang="en-US" smtClean="0"/>
              <a:pPr/>
              <a:t>8/9/2019</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AF515AE-CB05-8045-BB7E-C3B7D1B253EA}" type="slidenum">
              <a:rPr lang="en-US" smtClean="0"/>
              <a:pPr/>
              <a:t>‹#›</a:t>
            </a:fld>
            <a:endParaRPr lang="en-US"/>
          </a:p>
        </p:txBody>
      </p:sp>
    </p:spTree>
    <p:extLst>
      <p:ext uri="{BB962C8B-B14F-4D97-AF65-F5344CB8AC3E}">
        <p14:creationId xmlns:p14="http://schemas.microsoft.com/office/powerpoint/2010/main" val="9013143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F515AE-CB05-8045-BB7E-C3B7D1B253EA}" type="slidenum">
              <a:rPr lang="en-US" smtClean="0"/>
              <a:pPr/>
              <a:t>1</a:t>
            </a:fld>
            <a:endParaRPr lang="en-US" dirty="0"/>
          </a:p>
        </p:txBody>
      </p:sp>
    </p:spTree>
    <p:extLst>
      <p:ext uri="{BB962C8B-B14F-4D97-AF65-F5344CB8AC3E}">
        <p14:creationId xmlns:p14="http://schemas.microsoft.com/office/powerpoint/2010/main" val="326244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16</a:t>
            </a:fld>
            <a:endParaRPr lang="en-US"/>
          </a:p>
        </p:txBody>
      </p:sp>
    </p:spTree>
    <p:extLst>
      <p:ext uri="{BB962C8B-B14F-4D97-AF65-F5344CB8AC3E}">
        <p14:creationId xmlns:p14="http://schemas.microsoft.com/office/powerpoint/2010/main" val="265744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17</a:t>
            </a:fld>
            <a:endParaRPr lang="en-US"/>
          </a:p>
        </p:txBody>
      </p:sp>
    </p:spTree>
    <p:extLst>
      <p:ext uri="{BB962C8B-B14F-4D97-AF65-F5344CB8AC3E}">
        <p14:creationId xmlns:p14="http://schemas.microsoft.com/office/powerpoint/2010/main" val="293515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24</a:t>
            </a:fld>
            <a:endParaRPr lang="en-US"/>
          </a:p>
        </p:txBody>
      </p:sp>
    </p:spTree>
    <p:extLst>
      <p:ext uri="{BB962C8B-B14F-4D97-AF65-F5344CB8AC3E}">
        <p14:creationId xmlns:p14="http://schemas.microsoft.com/office/powerpoint/2010/main" val="3409985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F515AE-CB05-8045-BB7E-C3B7D1B253EA}" type="slidenum">
              <a:rPr lang="en-US" smtClean="0"/>
              <a:pPr/>
              <a:t>25</a:t>
            </a:fld>
            <a:endParaRPr lang="en-US"/>
          </a:p>
        </p:txBody>
      </p:sp>
    </p:spTree>
    <p:extLst>
      <p:ext uri="{BB962C8B-B14F-4D97-AF65-F5344CB8AC3E}">
        <p14:creationId xmlns:p14="http://schemas.microsoft.com/office/powerpoint/2010/main" val="313079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26</a:t>
            </a:fld>
            <a:endParaRPr lang="en-US"/>
          </a:p>
        </p:txBody>
      </p:sp>
    </p:spTree>
    <p:extLst>
      <p:ext uri="{BB962C8B-B14F-4D97-AF65-F5344CB8AC3E}">
        <p14:creationId xmlns:p14="http://schemas.microsoft.com/office/powerpoint/2010/main" val="130271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27</a:t>
            </a:fld>
            <a:endParaRPr lang="en-US"/>
          </a:p>
        </p:txBody>
      </p:sp>
    </p:spTree>
    <p:extLst>
      <p:ext uri="{BB962C8B-B14F-4D97-AF65-F5344CB8AC3E}">
        <p14:creationId xmlns:p14="http://schemas.microsoft.com/office/powerpoint/2010/main" val="358286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28</a:t>
            </a:fld>
            <a:endParaRPr lang="en-US"/>
          </a:p>
        </p:txBody>
      </p:sp>
    </p:spTree>
    <p:extLst>
      <p:ext uri="{BB962C8B-B14F-4D97-AF65-F5344CB8AC3E}">
        <p14:creationId xmlns:p14="http://schemas.microsoft.com/office/powerpoint/2010/main" val="212975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29</a:t>
            </a:fld>
            <a:endParaRPr lang="en-US"/>
          </a:p>
        </p:txBody>
      </p:sp>
    </p:spTree>
    <p:extLst>
      <p:ext uri="{BB962C8B-B14F-4D97-AF65-F5344CB8AC3E}">
        <p14:creationId xmlns:p14="http://schemas.microsoft.com/office/powerpoint/2010/main" val="241392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30</a:t>
            </a:fld>
            <a:endParaRPr lang="en-US"/>
          </a:p>
        </p:txBody>
      </p:sp>
    </p:spTree>
    <p:extLst>
      <p:ext uri="{BB962C8B-B14F-4D97-AF65-F5344CB8AC3E}">
        <p14:creationId xmlns:p14="http://schemas.microsoft.com/office/powerpoint/2010/main" val="323763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31</a:t>
            </a:fld>
            <a:endParaRPr lang="en-US"/>
          </a:p>
        </p:txBody>
      </p:sp>
    </p:spTree>
    <p:extLst>
      <p:ext uri="{BB962C8B-B14F-4D97-AF65-F5344CB8AC3E}">
        <p14:creationId xmlns:p14="http://schemas.microsoft.com/office/powerpoint/2010/main" val="355505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2</a:t>
            </a:fld>
            <a:endParaRPr lang="en-US"/>
          </a:p>
        </p:txBody>
      </p:sp>
    </p:spTree>
    <p:extLst>
      <p:ext uri="{BB962C8B-B14F-4D97-AF65-F5344CB8AC3E}">
        <p14:creationId xmlns:p14="http://schemas.microsoft.com/office/powerpoint/2010/main" val="1456333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32</a:t>
            </a:fld>
            <a:endParaRPr lang="en-US"/>
          </a:p>
        </p:txBody>
      </p:sp>
    </p:spTree>
    <p:extLst>
      <p:ext uri="{BB962C8B-B14F-4D97-AF65-F5344CB8AC3E}">
        <p14:creationId xmlns:p14="http://schemas.microsoft.com/office/powerpoint/2010/main" val="2726115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33</a:t>
            </a:fld>
            <a:endParaRPr lang="en-US"/>
          </a:p>
        </p:txBody>
      </p:sp>
    </p:spTree>
    <p:extLst>
      <p:ext uri="{BB962C8B-B14F-4D97-AF65-F5344CB8AC3E}">
        <p14:creationId xmlns:p14="http://schemas.microsoft.com/office/powerpoint/2010/main" val="324599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34</a:t>
            </a:fld>
            <a:endParaRPr lang="en-US"/>
          </a:p>
        </p:txBody>
      </p:sp>
    </p:spTree>
    <p:extLst>
      <p:ext uri="{BB962C8B-B14F-4D97-AF65-F5344CB8AC3E}">
        <p14:creationId xmlns:p14="http://schemas.microsoft.com/office/powerpoint/2010/main" val="3494431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35</a:t>
            </a:fld>
            <a:endParaRPr lang="en-US"/>
          </a:p>
        </p:txBody>
      </p:sp>
    </p:spTree>
    <p:extLst>
      <p:ext uri="{BB962C8B-B14F-4D97-AF65-F5344CB8AC3E}">
        <p14:creationId xmlns:p14="http://schemas.microsoft.com/office/powerpoint/2010/main" val="175375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36</a:t>
            </a:fld>
            <a:endParaRPr lang="en-US"/>
          </a:p>
        </p:txBody>
      </p:sp>
    </p:spTree>
    <p:extLst>
      <p:ext uri="{BB962C8B-B14F-4D97-AF65-F5344CB8AC3E}">
        <p14:creationId xmlns:p14="http://schemas.microsoft.com/office/powerpoint/2010/main" val="2551320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37</a:t>
            </a:fld>
            <a:endParaRPr lang="en-US"/>
          </a:p>
        </p:txBody>
      </p:sp>
    </p:spTree>
    <p:extLst>
      <p:ext uri="{BB962C8B-B14F-4D97-AF65-F5344CB8AC3E}">
        <p14:creationId xmlns:p14="http://schemas.microsoft.com/office/powerpoint/2010/main" val="378257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38</a:t>
            </a:fld>
            <a:endParaRPr lang="en-US"/>
          </a:p>
        </p:txBody>
      </p:sp>
    </p:spTree>
    <p:extLst>
      <p:ext uri="{BB962C8B-B14F-4D97-AF65-F5344CB8AC3E}">
        <p14:creationId xmlns:p14="http://schemas.microsoft.com/office/powerpoint/2010/main" val="3493572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39</a:t>
            </a:fld>
            <a:endParaRPr lang="en-US"/>
          </a:p>
        </p:txBody>
      </p:sp>
    </p:spTree>
    <p:extLst>
      <p:ext uri="{BB962C8B-B14F-4D97-AF65-F5344CB8AC3E}">
        <p14:creationId xmlns:p14="http://schemas.microsoft.com/office/powerpoint/2010/main" val="93908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40</a:t>
            </a:fld>
            <a:endParaRPr lang="en-US"/>
          </a:p>
        </p:txBody>
      </p:sp>
    </p:spTree>
    <p:extLst>
      <p:ext uri="{BB962C8B-B14F-4D97-AF65-F5344CB8AC3E}">
        <p14:creationId xmlns:p14="http://schemas.microsoft.com/office/powerpoint/2010/main" val="57434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41</a:t>
            </a:fld>
            <a:endParaRPr lang="en-US"/>
          </a:p>
        </p:txBody>
      </p:sp>
    </p:spTree>
    <p:extLst>
      <p:ext uri="{BB962C8B-B14F-4D97-AF65-F5344CB8AC3E}">
        <p14:creationId xmlns:p14="http://schemas.microsoft.com/office/powerpoint/2010/main" val="29261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7</a:t>
            </a:fld>
            <a:endParaRPr lang="en-US"/>
          </a:p>
        </p:txBody>
      </p:sp>
    </p:spTree>
    <p:extLst>
      <p:ext uri="{BB962C8B-B14F-4D97-AF65-F5344CB8AC3E}">
        <p14:creationId xmlns:p14="http://schemas.microsoft.com/office/powerpoint/2010/main" val="47431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44</a:t>
            </a:fld>
            <a:endParaRPr lang="en-US"/>
          </a:p>
        </p:txBody>
      </p:sp>
    </p:spTree>
    <p:extLst>
      <p:ext uri="{BB962C8B-B14F-4D97-AF65-F5344CB8AC3E}">
        <p14:creationId xmlns:p14="http://schemas.microsoft.com/office/powerpoint/2010/main" val="1488347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48</a:t>
            </a:fld>
            <a:endParaRPr lang="en-US"/>
          </a:p>
        </p:txBody>
      </p:sp>
    </p:spTree>
    <p:extLst>
      <p:ext uri="{BB962C8B-B14F-4D97-AF65-F5344CB8AC3E}">
        <p14:creationId xmlns:p14="http://schemas.microsoft.com/office/powerpoint/2010/main" val="299018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49</a:t>
            </a:fld>
            <a:endParaRPr lang="en-US"/>
          </a:p>
        </p:txBody>
      </p:sp>
    </p:spTree>
    <p:extLst>
      <p:ext uri="{BB962C8B-B14F-4D97-AF65-F5344CB8AC3E}">
        <p14:creationId xmlns:p14="http://schemas.microsoft.com/office/powerpoint/2010/main" val="18955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7775" y="1279525"/>
            <a:ext cx="4603750"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50</a:t>
            </a:fld>
            <a:endParaRPr lang="en-US"/>
          </a:p>
        </p:txBody>
      </p:sp>
    </p:spTree>
    <p:extLst>
      <p:ext uri="{BB962C8B-B14F-4D97-AF65-F5344CB8AC3E}">
        <p14:creationId xmlns:p14="http://schemas.microsoft.com/office/powerpoint/2010/main" val="2012313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51</a:t>
            </a:fld>
            <a:endParaRPr lang="en-US"/>
          </a:p>
        </p:txBody>
      </p:sp>
    </p:spTree>
    <p:extLst>
      <p:ext uri="{BB962C8B-B14F-4D97-AF65-F5344CB8AC3E}">
        <p14:creationId xmlns:p14="http://schemas.microsoft.com/office/powerpoint/2010/main" val="63672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8</a:t>
            </a:fld>
            <a:endParaRPr lang="en-US"/>
          </a:p>
        </p:txBody>
      </p:sp>
    </p:spTree>
    <p:extLst>
      <p:ext uri="{BB962C8B-B14F-4D97-AF65-F5344CB8AC3E}">
        <p14:creationId xmlns:p14="http://schemas.microsoft.com/office/powerpoint/2010/main" val="116906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10</a:t>
            </a:fld>
            <a:endParaRPr lang="en-US"/>
          </a:p>
        </p:txBody>
      </p:sp>
    </p:spTree>
    <p:extLst>
      <p:ext uri="{BB962C8B-B14F-4D97-AF65-F5344CB8AC3E}">
        <p14:creationId xmlns:p14="http://schemas.microsoft.com/office/powerpoint/2010/main" val="3261642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11</a:t>
            </a:fld>
            <a:endParaRPr lang="en-US"/>
          </a:p>
        </p:txBody>
      </p:sp>
    </p:spTree>
    <p:extLst>
      <p:ext uri="{BB962C8B-B14F-4D97-AF65-F5344CB8AC3E}">
        <p14:creationId xmlns:p14="http://schemas.microsoft.com/office/powerpoint/2010/main" val="383193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12</a:t>
            </a:fld>
            <a:endParaRPr lang="en-US"/>
          </a:p>
        </p:txBody>
      </p:sp>
    </p:spTree>
    <p:extLst>
      <p:ext uri="{BB962C8B-B14F-4D97-AF65-F5344CB8AC3E}">
        <p14:creationId xmlns:p14="http://schemas.microsoft.com/office/powerpoint/2010/main" val="143016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F515AE-CB05-8045-BB7E-C3B7D1B253EA}" type="slidenum">
              <a:rPr lang="en-US" smtClean="0"/>
              <a:pPr/>
              <a:t>13</a:t>
            </a:fld>
            <a:endParaRPr lang="en-US"/>
          </a:p>
        </p:txBody>
      </p:sp>
    </p:spTree>
    <p:extLst>
      <p:ext uri="{BB962C8B-B14F-4D97-AF65-F5344CB8AC3E}">
        <p14:creationId xmlns:p14="http://schemas.microsoft.com/office/powerpoint/2010/main" val="3433159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A92344-A3A1-4444-808E-373508BA17F7}" type="slidenum">
              <a:rPr lang="en-US" smtClean="0"/>
              <a:t>14</a:t>
            </a:fld>
            <a:endParaRPr lang="en-US"/>
          </a:p>
        </p:txBody>
      </p:sp>
    </p:spTree>
    <p:extLst>
      <p:ext uri="{BB962C8B-B14F-4D97-AF65-F5344CB8AC3E}">
        <p14:creationId xmlns:p14="http://schemas.microsoft.com/office/powerpoint/2010/main" val="64457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8FBB00-28CF-447C-8AD6-1DC96FAD1295}" type="datetimeFigureOut">
              <a:rPr lang="zh-TW" altLang="en-US" smtClean="0"/>
              <a:pPr/>
              <a:t>2019/8/9</a:t>
            </a:fld>
            <a:endParaRPr lang="en-US" altLang="zh-TW"/>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D80FFF6-5DAC-4FCF-A912-3C89755871AA}" type="slidenum">
              <a:rPr lang="zh-TW" altLang="en-US" smtClean="0"/>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02F7C9-04B2-42F1-9DA0-E155570CF95C}" type="datetimeFigureOut">
              <a:rPr lang="zh-TW" altLang="en-US" smtClean="0"/>
              <a:pPr/>
              <a:t>2019/8/9</a:t>
            </a:fld>
            <a:endParaRPr lang="en-US" altLang="zh-TW"/>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1119F4-64F9-4F28-9775-836322A13856}" type="slidenum">
              <a:rPr lang="zh-TW" altLang="en-US" smtClean="0"/>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99875D-1496-4899-80DB-A2C8040DDEBF}" type="datetimeFigureOut">
              <a:rPr lang="zh-TW" altLang="en-US" smtClean="0"/>
              <a:pPr/>
              <a:t>2019/8/9</a:t>
            </a:fld>
            <a:endParaRPr lang="en-US" altLang="zh-TW"/>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DF069E-D0F1-4A3C-814B-3F48A8E016B1}" type="slidenum">
              <a:rPr lang="zh-TW" altLang="en-US" smtClean="0"/>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38F001-D8FC-4528-BF41-E20A4F74E2A7}" type="datetimeFigureOut">
              <a:rPr lang="zh-TW" altLang="en-US" smtClean="0"/>
              <a:pPr/>
              <a:t>2019/8/9</a:t>
            </a:fld>
            <a:endParaRPr lang="en-US" altLang="zh-TW"/>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5AED3EB-4108-40F5-B4AA-CF7CE71B7E39}" type="slidenum">
              <a:rPr lang="zh-TW" altLang="en-US" smtClean="0"/>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8A1530-9C1F-4347-9DA0-1B999FBE22D3}" type="datetimeFigureOut">
              <a:rPr lang="zh-TW" altLang="en-US" smtClean="0"/>
              <a:pPr/>
              <a:t>2019/8/9</a:t>
            </a:fld>
            <a:endParaRPr lang="en-US" altLang="zh-TW"/>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057CFE-2682-4329-8ADD-4F9E03034B84}" type="slidenum">
              <a:rPr lang="zh-TW" altLang="en-US" smtClean="0"/>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3CA585-B856-4150-BA45-E6488A2334BA}" type="datetimeFigureOut">
              <a:rPr lang="zh-TW" altLang="en-US" smtClean="0"/>
              <a:pPr/>
              <a:t>2019/8/9</a:t>
            </a:fld>
            <a:endParaRPr lang="en-US" altLang="zh-TW"/>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C031F79-E73E-48A8-B8B4-76AC0DA1A75D}" type="slidenum">
              <a:rPr lang="zh-TW" altLang="en-US" smtClean="0"/>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F46D4E-64D3-4177-8011-88460559A873}" type="datetimeFigureOut">
              <a:rPr lang="zh-TW" altLang="en-US" smtClean="0"/>
              <a:pPr/>
              <a:t>2019/8/9</a:t>
            </a:fld>
            <a:endParaRPr lang="en-US" altLang="zh-TW"/>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4EAC010-0B56-4A28-AD1E-E9B3CBA02C12}" type="slidenum">
              <a:rPr lang="zh-TW" altLang="en-US" smtClean="0"/>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0F0951-D5E6-41BA-AF04-AD9B5B40B84C}" type="datetimeFigureOut">
              <a:rPr lang="zh-TW" altLang="en-US" smtClean="0"/>
              <a:pPr/>
              <a:t>2019/8/9</a:t>
            </a:fld>
            <a:endParaRPr lang="en-US" altLang="zh-TW"/>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D7FEE94-36F2-40AC-9643-3859FE90CF02}" type="slidenum">
              <a:rPr lang="zh-TW" altLang="en-US" smtClean="0"/>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308BE6-74A1-4D73-AAD5-186954A99137}" type="datetimeFigureOut">
              <a:rPr lang="zh-TW" altLang="en-US" smtClean="0"/>
              <a:pPr/>
              <a:t>2019/8/9</a:t>
            </a:fld>
            <a:endParaRPr lang="en-US" altLang="zh-TW"/>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8D65534-5DF7-453C-82C2-A1D30F2AC6C0}" type="slidenum">
              <a:rPr lang="zh-TW" altLang="en-US" smtClean="0"/>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61CFB-8192-4EAC-B82A-E67756B507A0}" type="datetimeFigureOut">
              <a:rPr lang="zh-TW" altLang="en-US" smtClean="0"/>
              <a:pPr/>
              <a:t>2019/8/9</a:t>
            </a:fld>
            <a:endParaRPr lang="en-US" altLang="zh-TW"/>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2AC34E1-CF90-47E6-B0C1-9429AB6A294B}" type="slidenum">
              <a:rPr lang="zh-TW" altLang="en-US" smtClean="0"/>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1EC51E-5141-44AF-B045-DBBA37AAFB26}" type="datetimeFigureOut">
              <a:rPr lang="zh-TW" altLang="en-US" smtClean="0"/>
              <a:pPr/>
              <a:t>2019/8/9</a:t>
            </a:fld>
            <a:endParaRPr lang="en-US" altLang="zh-TW"/>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4584457-76E4-4226-B3A2-8029CAED1E3B}" type="slidenum">
              <a:rPr lang="zh-TW" altLang="en-US" smtClean="0"/>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3000"/>
            <a:ext cx="8229600" cy="5486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A56AA-BFB9-4218-9740-A3B40C959E45}" type="datetimeFigureOut">
              <a:rPr lang="en-US" smtClean="0"/>
              <a:pPr/>
              <a:t>8/9/2019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785A9-6A11-4C8F-838B-2B2C95E6346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ctr" defTabSz="914400" rtl="0" eaLnBrk="1" latinLnBrk="0" hangingPunct="1">
        <a:spcBef>
          <a:spcPct val="0"/>
        </a:spcBef>
        <a:buNone/>
        <a:defRPr sz="3200" kern="1200">
          <a:solidFill>
            <a:schemeClr val="tx1"/>
          </a:solidFill>
          <a:latin typeface="Cambria"/>
          <a:ea typeface="+mj-ea"/>
          <a:cs typeface="Cambria"/>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Cambria"/>
          <a:ea typeface="+mn-ea"/>
          <a:cs typeface="Cambria"/>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Cambria"/>
          <a:ea typeface="+mn-ea"/>
          <a:cs typeface="Cambri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ambria"/>
          <a:ea typeface="+mn-ea"/>
          <a:cs typeface="Cambria"/>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ambria"/>
          <a:ea typeface="+mn-ea"/>
          <a:cs typeface="Cambria"/>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ambria"/>
          <a:ea typeface="+mn-ea"/>
          <a:cs typeface="Cambri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ewu@hku.h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wmf"/><Relationship Id="rId5" Type="http://schemas.openxmlformats.org/officeDocument/2006/relationships/oleObject" Target="../embeddings/oleObject3.bin"/><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5" Type="http://schemas.openxmlformats.org/officeDocument/2006/relationships/oleObject" Target="../embeddings/oleObject4.bin"/><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5.bin"/><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6.bin"/><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0.wmf"/><Relationship Id="rId5" Type="http://schemas.openxmlformats.org/officeDocument/2006/relationships/oleObject" Target="../embeddings/oleObject9.bin"/><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0.bin"/><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oleObject" Target="../embeddings/oleObject11.bin"/><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0.wmf"/><Relationship Id="rId5" Type="http://schemas.openxmlformats.org/officeDocument/2006/relationships/oleObject" Target="../embeddings/oleObject12.bin"/><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2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3.wmf"/><Relationship Id="rId5" Type="http://schemas.openxmlformats.org/officeDocument/2006/relationships/oleObject" Target="../embeddings/oleObject15.bin"/><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9.bin"/><Relationship Id="rId5" Type="http://schemas.openxmlformats.org/officeDocument/2006/relationships/image" Target="../media/image52.wmf"/><Relationship Id="rId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9552" y="836712"/>
            <a:ext cx="8359080" cy="4093428"/>
          </a:xfrm>
          <a:prstGeom prst="rect">
            <a:avLst/>
          </a:prstGeom>
          <a:noFill/>
        </p:spPr>
        <p:txBody>
          <a:bodyPr wrap="square" rtlCol="0">
            <a:spAutoFit/>
          </a:bodyPr>
          <a:lstStyle/>
          <a:p>
            <a:r>
              <a:rPr lang="en-US" sz="2400" dirty="0" smtClean="0">
                <a:latin typeface="Cambria"/>
                <a:cs typeface="Cambria"/>
              </a:rPr>
              <a:t>Infectious </a:t>
            </a:r>
            <a:r>
              <a:rPr lang="en-US" sz="2400" dirty="0">
                <a:latin typeface="Cambria"/>
                <a:cs typeface="Cambria"/>
              </a:rPr>
              <a:t>disease modelling course</a:t>
            </a:r>
          </a:p>
          <a:p>
            <a:r>
              <a:rPr lang="en-US" sz="2000" dirty="0">
                <a:latin typeface="Cambria"/>
                <a:cs typeface="Cambria"/>
              </a:rPr>
              <a:t>Jointly </a:t>
            </a:r>
            <a:r>
              <a:rPr lang="en-US" sz="2000" dirty="0" err="1">
                <a:latin typeface="Cambria"/>
                <a:cs typeface="Cambria"/>
              </a:rPr>
              <a:t>organised</a:t>
            </a:r>
            <a:r>
              <a:rPr lang="en-US" sz="2000" dirty="0">
                <a:latin typeface="Cambria"/>
                <a:cs typeface="Cambria"/>
              </a:rPr>
              <a:t> by LSHTM, </a:t>
            </a:r>
            <a:r>
              <a:rPr lang="en-US" sz="2000" dirty="0" err="1">
                <a:latin typeface="Cambria"/>
                <a:cs typeface="Cambria"/>
              </a:rPr>
              <a:t>Fudan</a:t>
            </a:r>
            <a:r>
              <a:rPr lang="en-US" sz="2000" dirty="0">
                <a:latin typeface="Cambria"/>
                <a:cs typeface="Cambria"/>
              </a:rPr>
              <a:t> University and HKU under the auspices of NIHR </a:t>
            </a:r>
            <a:r>
              <a:rPr lang="en-US" sz="2000" dirty="0" smtClean="0">
                <a:latin typeface="Cambria"/>
                <a:cs typeface="Cambria"/>
              </a:rPr>
              <a:t>EPIC, 12-14 </a:t>
            </a:r>
            <a:r>
              <a:rPr lang="en-US" sz="2000" dirty="0">
                <a:latin typeface="Cambria"/>
                <a:cs typeface="Cambria"/>
              </a:rPr>
              <a:t>August 2019</a:t>
            </a:r>
          </a:p>
          <a:p>
            <a:endParaRPr lang="en-US" sz="3600" dirty="0">
              <a:latin typeface="Cambria"/>
              <a:cs typeface="Cambria"/>
            </a:endParaRPr>
          </a:p>
          <a:p>
            <a:endParaRPr lang="en-US" sz="2800" dirty="0" smtClean="0">
              <a:latin typeface="Cambria"/>
              <a:cs typeface="Cambria"/>
            </a:endParaRPr>
          </a:p>
          <a:p>
            <a:r>
              <a:rPr lang="en-US" sz="2800" dirty="0" smtClean="0">
                <a:latin typeface="Cambria"/>
                <a:cs typeface="Cambria"/>
              </a:rPr>
              <a:t>Introduction to Infectious Disease Modeling</a:t>
            </a:r>
          </a:p>
          <a:p>
            <a:endParaRPr lang="en-US" sz="2800" dirty="0">
              <a:latin typeface="Cambria"/>
              <a:cs typeface="Cambria"/>
            </a:endParaRPr>
          </a:p>
          <a:p>
            <a:pPr algn="ctr"/>
            <a:endParaRPr lang="en-US" sz="2800" dirty="0" smtClean="0">
              <a:latin typeface="Cambria"/>
              <a:cs typeface="Cambria"/>
            </a:endParaRPr>
          </a:p>
          <a:p>
            <a:r>
              <a:rPr lang="en-US" sz="2400" dirty="0" smtClean="0">
                <a:latin typeface="Cambria"/>
                <a:cs typeface="Cambria"/>
              </a:rPr>
              <a:t>Joseph Wu (</a:t>
            </a:r>
            <a:r>
              <a:rPr lang="en-US" sz="2400" dirty="0" smtClean="0">
                <a:latin typeface="Cambria"/>
                <a:cs typeface="Cambria"/>
                <a:hlinkClick r:id="rId3"/>
              </a:rPr>
              <a:t>joewu@hku.hk</a:t>
            </a:r>
            <a:r>
              <a:rPr lang="en-US" sz="2400" dirty="0" smtClean="0">
                <a:latin typeface="Cambria"/>
                <a:cs typeface="Cambria"/>
              </a:rPr>
              <a:t>)</a:t>
            </a:r>
          </a:p>
          <a:p>
            <a:pPr algn="ctr"/>
            <a:endParaRPr lang="en-US" sz="2400" dirty="0" smtClean="0">
              <a:latin typeface="Cambria"/>
              <a:cs typeface="Cambria"/>
            </a:endParaRPr>
          </a:p>
        </p:txBody>
      </p:sp>
      <p:pic>
        <p:nvPicPr>
          <p:cNvPr id="5" name="Picture 2" descr="C:\Users\joewu\Desktop\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797152"/>
            <a:ext cx="5168900" cy="103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9177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Grp="1" noChangeAspect="1" noChangeArrowheads="1"/>
          </p:cNvPicPr>
          <p:nvPr>
            <p:ph idx="1"/>
          </p:nvPr>
        </p:nvPicPr>
        <p:blipFill>
          <a:blip r:embed="rId3" cstate="print"/>
          <a:srcRect/>
          <a:stretch>
            <a:fillRect/>
          </a:stretch>
        </p:blipFill>
        <p:spPr bwMode="auto">
          <a:xfrm>
            <a:off x="404164" y="2380254"/>
            <a:ext cx="8229600" cy="3991971"/>
          </a:xfrm>
          <a:prstGeom prst="rect">
            <a:avLst/>
          </a:prstGeom>
          <a:noFill/>
          <a:ln w="9525">
            <a:noFill/>
            <a:miter lim="800000"/>
            <a:headEnd/>
            <a:tailEnd/>
          </a:ln>
        </p:spPr>
      </p:pic>
      <p:sp>
        <p:nvSpPr>
          <p:cNvPr id="2" name="Title 1"/>
          <p:cNvSpPr>
            <a:spLocks noGrp="1"/>
          </p:cNvSpPr>
          <p:nvPr>
            <p:ph type="title"/>
          </p:nvPr>
        </p:nvSpPr>
        <p:spPr>
          <a:xfrm>
            <a:off x="457200" y="120750"/>
            <a:ext cx="8229600" cy="715962"/>
          </a:xfrm>
        </p:spPr>
        <p:txBody>
          <a:bodyPr>
            <a:normAutofit/>
          </a:bodyPr>
          <a:lstStyle/>
          <a:p>
            <a:r>
              <a:rPr lang="en-US" dirty="0" smtClean="0"/>
              <a:t>Anatomy of an epidemic</a:t>
            </a:r>
            <a:endParaRPr lang="en-US" dirty="0"/>
          </a:p>
        </p:txBody>
      </p:sp>
      <p:sp>
        <p:nvSpPr>
          <p:cNvPr id="5" name="TextBox 4"/>
          <p:cNvSpPr txBox="1"/>
          <p:nvPr/>
        </p:nvSpPr>
        <p:spPr>
          <a:xfrm>
            <a:off x="5845473" y="6216134"/>
            <a:ext cx="2860014" cy="369332"/>
          </a:xfrm>
          <a:prstGeom prst="rect">
            <a:avLst/>
          </a:prstGeom>
          <a:noFill/>
        </p:spPr>
        <p:txBody>
          <a:bodyPr wrap="none" rtlCol="0">
            <a:spAutoFit/>
          </a:bodyPr>
          <a:lstStyle/>
          <a:p>
            <a:r>
              <a:rPr lang="en-US" dirty="0" smtClean="0">
                <a:latin typeface="Cambria" panose="02040503050406030204" pitchFamily="18" charset="0"/>
              </a:rPr>
              <a:t>Ferguson et al </a:t>
            </a:r>
            <a:r>
              <a:rPr lang="en-US" i="1" dirty="0" smtClean="0">
                <a:latin typeface="Cambria" panose="02040503050406030204" pitchFamily="18" charset="0"/>
              </a:rPr>
              <a:t>Nature</a:t>
            </a:r>
            <a:r>
              <a:rPr lang="en-US" dirty="0" smtClean="0">
                <a:latin typeface="Cambria" panose="02040503050406030204" pitchFamily="18" charset="0"/>
              </a:rPr>
              <a:t> 2003</a:t>
            </a:r>
            <a:endParaRPr lang="en-US" dirty="0">
              <a:latin typeface="Cambria" panose="02040503050406030204" pitchFamily="18" charset="0"/>
            </a:endParaRPr>
          </a:p>
        </p:txBody>
      </p:sp>
      <p:sp>
        <p:nvSpPr>
          <p:cNvPr id="6" name="Rounded Rectangle 5"/>
          <p:cNvSpPr/>
          <p:nvPr/>
        </p:nvSpPr>
        <p:spPr>
          <a:xfrm>
            <a:off x="304800" y="914400"/>
            <a:ext cx="2895600" cy="117393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r>
              <a:rPr lang="en-US" sz="1300" b="1" i="1" dirty="0" smtClean="0">
                <a:solidFill>
                  <a:schemeClr val="tx1"/>
                </a:solidFill>
                <a:latin typeface="Cambria" panose="02040503050406030204" pitchFamily="18" charset="0"/>
                <a:sym typeface="Symbol"/>
              </a:rPr>
              <a:t>1. Random effects (e.g. probability of extinction) are substantial when the number of infections is small</a:t>
            </a:r>
          </a:p>
        </p:txBody>
      </p:sp>
      <p:cxnSp>
        <p:nvCxnSpPr>
          <p:cNvPr id="7" name="Straight Arrow Connector 6"/>
          <p:cNvCxnSpPr>
            <a:stCxn id="6" idx="2"/>
          </p:cNvCxnSpPr>
          <p:nvPr/>
        </p:nvCxnSpPr>
        <p:spPr>
          <a:xfrm flipH="1">
            <a:off x="1371600" y="2088338"/>
            <a:ext cx="381000" cy="1797862"/>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191000" y="914400"/>
            <a:ext cx="2743200" cy="1143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r>
              <a:rPr lang="en-US" sz="1300" b="1" i="1" dirty="0" smtClean="0">
                <a:solidFill>
                  <a:schemeClr val="tx1"/>
                </a:solidFill>
                <a:latin typeface="Cambria" panose="02040503050406030204" pitchFamily="18" charset="0"/>
                <a:sym typeface="Symbol"/>
              </a:rPr>
              <a:t>3. Epidemic peaks when the susceptible pool has been sufficiently depleted such that reproductive number is 1</a:t>
            </a:r>
          </a:p>
        </p:txBody>
      </p:sp>
      <p:sp>
        <p:nvSpPr>
          <p:cNvPr id="26" name="Rounded Rectangle 25"/>
          <p:cNvSpPr/>
          <p:nvPr/>
        </p:nvSpPr>
        <p:spPr>
          <a:xfrm>
            <a:off x="1905000" y="2255062"/>
            <a:ext cx="2057400" cy="117393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r>
              <a:rPr lang="en-US" sz="1300" b="1" i="1" dirty="0" smtClean="0">
                <a:solidFill>
                  <a:schemeClr val="tx1"/>
                </a:solidFill>
                <a:latin typeface="Cambria" panose="02040503050406030204" pitchFamily="18" charset="0"/>
                <a:sym typeface="Symbol"/>
              </a:rPr>
              <a:t>2. No. of new infections grow exponentially after the epidemic has taken off</a:t>
            </a:r>
          </a:p>
        </p:txBody>
      </p:sp>
      <p:cxnSp>
        <p:nvCxnSpPr>
          <p:cNvPr id="33" name="Straight Arrow Connector 32"/>
          <p:cNvCxnSpPr>
            <a:stCxn id="26" idx="2"/>
          </p:cNvCxnSpPr>
          <p:nvPr/>
        </p:nvCxnSpPr>
        <p:spPr>
          <a:xfrm>
            <a:off x="2933700" y="3429000"/>
            <a:ext cx="266700" cy="1340662"/>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5" idx="2"/>
          </p:cNvCxnSpPr>
          <p:nvPr/>
        </p:nvCxnSpPr>
        <p:spPr>
          <a:xfrm flipH="1">
            <a:off x="4267200" y="2057400"/>
            <a:ext cx="1295400" cy="990600"/>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5715000" y="2667000"/>
            <a:ext cx="2819400" cy="1143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r>
              <a:rPr lang="en-US" sz="1300" b="1" i="1" dirty="0" smtClean="0">
                <a:solidFill>
                  <a:schemeClr val="tx1"/>
                </a:solidFill>
                <a:latin typeface="Cambria" panose="02040503050406030204" pitchFamily="18" charset="0"/>
                <a:sym typeface="Symbol"/>
              </a:rPr>
              <a:t>4. Sustained disease transmission after the epidemic depends on replenishment of the susceptible pool</a:t>
            </a:r>
          </a:p>
        </p:txBody>
      </p:sp>
      <p:cxnSp>
        <p:nvCxnSpPr>
          <p:cNvPr id="52" name="Straight Arrow Connector 51"/>
          <p:cNvCxnSpPr/>
          <p:nvPr/>
        </p:nvCxnSpPr>
        <p:spPr>
          <a:xfrm flipH="1">
            <a:off x="6858000" y="3810000"/>
            <a:ext cx="228600" cy="1371600"/>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7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epidemiologic concepts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Three epidemiologic parameters form the cornerstones of mathematical epidemiology:</a:t>
            </a:r>
          </a:p>
          <a:p>
            <a:pPr lvl="1"/>
            <a:r>
              <a:rPr lang="en-US" dirty="0" smtClean="0"/>
              <a:t>Basic reproductive number, </a:t>
            </a:r>
            <a:r>
              <a:rPr lang="en-US" i="1" dirty="0" smtClean="0"/>
              <a:t>R</a:t>
            </a:r>
            <a:r>
              <a:rPr lang="en-US" baseline="-25000" dirty="0" smtClean="0"/>
              <a:t>0</a:t>
            </a:r>
          </a:p>
          <a:p>
            <a:pPr lvl="2"/>
            <a:r>
              <a:rPr lang="en-US" dirty="0" smtClean="0"/>
              <a:t>The average number of secondary cases generated by an index case when an epidemic begins in a completely susceptible population .</a:t>
            </a:r>
          </a:p>
          <a:p>
            <a:pPr lvl="1"/>
            <a:r>
              <a:rPr lang="en-US" dirty="0" smtClean="0"/>
              <a:t>Mean generation time, </a:t>
            </a:r>
            <a:r>
              <a:rPr lang="en-US" i="1" dirty="0" err="1" smtClean="0"/>
              <a:t>T</a:t>
            </a:r>
            <a:r>
              <a:rPr lang="en-US" i="1" baseline="-25000" dirty="0" err="1" smtClean="0"/>
              <a:t>g</a:t>
            </a:r>
            <a:endParaRPr lang="en-US" i="1" baseline="-25000" dirty="0" smtClean="0"/>
          </a:p>
          <a:p>
            <a:pPr lvl="2"/>
            <a:r>
              <a:rPr lang="en-US" dirty="0" smtClean="0"/>
              <a:t>The average time it takes an index case to infect other individuals after he becomes infected.</a:t>
            </a:r>
          </a:p>
          <a:p>
            <a:pPr lvl="1"/>
            <a:r>
              <a:rPr lang="en-US" dirty="0" smtClean="0"/>
              <a:t>Epidemic growth rate, </a:t>
            </a:r>
            <a:r>
              <a:rPr lang="en-US" i="1" dirty="0" err="1" smtClean="0"/>
              <a:t>r</a:t>
            </a:r>
            <a:endParaRPr lang="en-US" i="1" dirty="0" smtClean="0"/>
          </a:p>
          <a:p>
            <a:pPr lvl="2"/>
            <a:r>
              <a:rPr lang="en-US" dirty="0" smtClean="0"/>
              <a:t>The rate at which the number of infections is increasing</a:t>
            </a:r>
          </a:p>
          <a:p>
            <a:pPr lvl="2"/>
            <a:r>
              <a:rPr lang="en-US" dirty="0" smtClean="0"/>
              <a:t>During the early phase, the epidemic doubling time is </a:t>
            </a:r>
            <a:r>
              <a:rPr lang="en-US" i="1" dirty="0" smtClean="0"/>
              <a:t>t</a:t>
            </a:r>
            <a:r>
              <a:rPr lang="en-US" i="1" baseline="-25000" dirty="0" smtClean="0"/>
              <a:t>d</a:t>
            </a:r>
            <a:r>
              <a:rPr lang="en-US" dirty="0" smtClean="0"/>
              <a:t> = ln2/</a:t>
            </a:r>
            <a:r>
              <a:rPr lang="en-US" i="1" dirty="0" smtClean="0"/>
              <a:t>r</a:t>
            </a:r>
            <a:r>
              <a:rPr lang="en-US" dirty="0" smtClean="0"/>
              <a:t>. Why? During this phase, the epidemic size is growing exponentially at rate </a:t>
            </a:r>
            <a:r>
              <a:rPr lang="en-US" i="1" dirty="0" smtClean="0"/>
              <a:t>r</a:t>
            </a:r>
            <a:r>
              <a:rPr lang="en-US" dirty="0" smtClean="0"/>
              <a:t>. This means</a:t>
            </a:r>
            <a:br>
              <a:rPr lang="en-US" dirty="0" smtClean="0"/>
            </a:br>
            <a:endParaRPr lang="en-US" dirty="0" smtClean="0"/>
          </a:p>
          <a:p>
            <a:pPr lvl="2">
              <a:buNone/>
            </a:pPr>
            <a:r>
              <a:rPr lang="en-US" sz="2000" dirty="0" smtClean="0"/>
              <a:t>               2 × current size = current size × </a:t>
            </a:r>
            <a:r>
              <a:rPr lang="en-US" sz="2000" dirty="0" err="1" smtClean="0"/>
              <a:t>exp</a:t>
            </a:r>
            <a:r>
              <a:rPr lang="en-US" sz="2000" dirty="0" smtClean="0"/>
              <a:t>(</a:t>
            </a:r>
            <a:r>
              <a:rPr lang="en-US" sz="2000" i="1" dirty="0" err="1" smtClean="0"/>
              <a:t>rt</a:t>
            </a:r>
            <a:r>
              <a:rPr lang="en-US" sz="2000" i="1" baseline="-25000" dirty="0" err="1" smtClean="0"/>
              <a:t>d</a:t>
            </a:r>
            <a:r>
              <a:rPr lang="en-US" sz="2000" dirty="0" smtClean="0"/>
              <a:t>)</a:t>
            </a:r>
            <a:endParaRPr lang="en-US" sz="2000" i="1" dirty="0" smtClean="0"/>
          </a:p>
          <a:p>
            <a:endParaRPr lang="en-US" dirty="0"/>
          </a:p>
        </p:txBody>
      </p:sp>
    </p:spTree>
    <p:extLst>
      <p:ext uri="{BB962C8B-B14F-4D97-AF65-F5344CB8AC3E}">
        <p14:creationId xmlns:p14="http://schemas.microsoft.com/office/powerpoint/2010/main" val="268456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reproductive number, </a:t>
            </a:r>
            <a:r>
              <a:rPr lang="en-US" i="1" dirty="0" smtClean="0"/>
              <a:t>R</a:t>
            </a:r>
            <a:r>
              <a:rPr lang="en-US" baseline="-25000" dirty="0" smtClean="0"/>
              <a:t>0</a:t>
            </a:r>
            <a:endParaRPr lang="en-US" dirty="0"/>
          </a:p>
        </p:txBody>
      </p:sp>
      <p:sp>
        <p:nvSpPr>
          <p:cNvPr id="3" name="Content Placeholder 2"/>
          <p:cNvSpPr>
            <a:spLocks noGrp="1"/>
          </p:cNvSpPr>
          <p:nvPr>
            <p:ph idx="1"/>
          </p:nvPr>
        </p:nvSpPr>
        <p:spPr>
          <a:xfrm>
            <a:off x="467544" y="966936"/>
            <a:ext cx="8229600" cy="5486400"/>
          </a:xfrm>
        </p:spPr>
        <p:txBody>
          <a:bodyPr>
            <a:normAutofit/>
          </a:bodyPr>
          <a:lstStyle/>
          <a:p>
            <a:pPr marL="0" indent="0">
              <a:buNone/>
            </a:pPr>
            <a:r>
              <a:rPr lang="en-US" sz="2400" dirty="0" smtClean="0"/>
              <a:t>The average number of secondary cases generated by an index case in a fully susceptible population:</a:t>
            </a:r>
          </a:p>
          <a:p>
            <a:pPr lvl="1"/>
            <a:r>
              <a:rPr lang="en-US" sz="2200" dirty="0" smtClean="0"/>
              <a:t>Reproductive number, </a:t>
            </a:r>
            <a:r>
              <a:rPr lang="en-US" sz="2200" i="1" dirty="0" smtClean="0"/>
              <a:t>R</a:t>
            </a:r>
            <a:r>
              <a:rPr lang="en-US" sz="2200" dirty="0" smtClean="0"/>
              <a:t>: Same as </a:t>
            </a:r>
            <a:r>
              <a:rPr lang="en-US" sz="2200" i="1" dirty="0" smtClean="0"/>
              <a:t>R</a:t>
            </a:r>
            <a:r>
              <a:rPr lang="en-US" sz="2200" baseline="-25000" dirty="0" smtClean="0"/>
              <a:t>0</a:t>
            </a:r>
            <a:r>
              <a:rPr lang="en-US" sz="2200" dirty="0" smtClean="0"/>
              <a:t> except that the population needs not be completely susceptible</a:t>
            </a:r>
          </a:p>
          <a:p>
            <a:pPr lvl="2"/>
            <a:r>
              <a:rPr lang="en-US" dirty="0" smtClean="0"/>
              <a:t>Some time after the epidemic has started, in which case we denote the reproductive number by </a:t>
            </a:r>
            <a:r>
              <a:rPr lang="en-US" i="1" dirty="0" smtClean="0"/>
              <a:t>R</a:t>
            </a:r>
            <a:r>
              <a:rPr lang="en-US" i="1" baseline="-25000" dirty="0" smtClean="0"/>
              <a:t>t</a:t>
            </a:r>
            <a:r>
              <a:rPr lang="en-US" dirty="0" smtClean="0"/>
              <a:t>.</a:t>
            </a:r>
          </a:p>
          <a:p>
            <a:pPr lvl="2"/>
            <a:r>
              <a:rPr lang="en-US" dirty="0" smtClean="0"/>
              <a:t>If the population is partially vaccinated before the outbreak.</a:t>
            </a:r>
          </a:p>
        </p:txBody>
      </p:sp>
      <p:graphicFrame>
        <p:nvGraphicFramePr>
          <p:cNvPr id="45" name="Object 44"/>
          <p:cNvGraphicFramePr>
            <a:graphicFrameLocks noChangeAspect="1"/>
          </p:cNvGraphicFramePr>
          <p:nvPr>
            <p:extLst>
              <p:ext uri="{D42A27DB-BD31-4B8C-83A1-F6EECF244321}">
                <p14:modId xmlns:p14="http://schemas.microsoft.com/office/powerpoint/2010/main" val="742929579"/>
              </p:ext>
            </p:extLst>
          </p:nvPr>
        </p:nvGraphicFramePr>
        <p:xfrm>
          <a:off x="5965825" y="4434880"/>
          <a:ext cx="2328863" cy="762000"/>
        </p:xfrm>
        <a:graphic>
          <a:graphicData uri="http://schemas.openxmlformats.org/presentationml/2006/ole">
            <mc:AlternateContent xmlns:mc="http://schemas.openxmlformats.org/markup-compatibility/2006">
              <mc:Choice xmlns:v="urn:schemas-microsoft-com:vml" Requires="v">
                <p:oleObj spid="_x0000_s77904" name="Equation" r:id="rId4" imgW="1206360" imgH="393480" progId="Equation.DSMT4">
                  <p:embed/>
                </p:oleObj>
              </mc:Choice>
              <mc:Fallback>
                <p:oleObj name="Equation" r:id="rId4" imgW="120636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825" y="4434880"/>
                        <a:ext cx="2328863"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6" name="Group 25"/>
          <p:cNvGrpSpPr/>
          <p:nvPr/>
        </p:nvGrpSpPr>
        <p:grpSpPr>
          <a:xfrm>
            <a:off x="1104419" y="3861048"/>
            <a:ext cx="4691717" cy="2667000"/>
            <a:chOff x="1143000" y="3733800"/>
            <a:chExt cx="4691717" cy="2667000"/>
          </a:xfrm>
        </p:grpSpPr>
        <p:sp>
          <p:nvSpPr>
            <p:cNvPr id="4" name="Oval 3"/>
            <p:cNvSpPr/>
            <p:nvPr/>
          </p:nvSpPr>
          <p:spPr>
            <a:xfrm>
              <a:off x="2019978" y="4724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543978" y="52578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6" name="Oval 5"/>
            <p:cNvSpPr/>
            <p:nvPr/>
          </p:nvSpPr>
          <p:spPr>
            <a:xfrm>
              <a:off x="4915578" y="37338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915578" y="4343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915578" y="4800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915578" y="52578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10" name="Oval 9"/>
            <p:cNvSpPr/>
            <p:nvPr/>
          </p:nvSpPr>
          <p:spPr>
            <a:xfrm>
              <a:off x="4915578" y="5715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11" name="Oval 10"/>
            <p:cNvSpPr/>
            <p:nvPr/>
          </p:nvSpPr>
          <p:spPr>
            <a:xfrm>
              <a:off x="3543978" y="41148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4" idx="6"/>
              <a:endCxn id="11" idx="3"/>
            </p:cNvCxnSpPr>
            <p:nvPr/>
          </p:nvCxnSpPr>
          <p:spPr>
            <a:xfrm flipV="1">
              <a:off x="2248578" y="4309922"/>
              <a:ext cx="1328878" cy="52877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6"/>
              <a:endCxn id="5" idx="1"/>
            </p:cNvCxnSpPr>
            <p:nvPr/>
          </p:nvCxnSpPr>
          <p:spPr>
            <a:xfrm>
              <a:off x="2248578" y="4838700"/>
              <a:ext cx="1328878" cy="45257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6"/>
              <a:endCxn id="6" idx="2"/>
            </p:cNvCxnSpPr>
            <p:nvPr/>
          </p:nvCxnSpPr>
          <p:spPr>
            <a:xfrm flipV="1">
              <a:off x="3772578" y="3848100"/>
              <a:ext cx="1143000" cy="38100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6"/>
              <a:endCxn id="7" idx="2"/>
            </p:cNvCxnSpPr>
            <p:nvPr/>
          </p:nvCxnSpPr>
          <p:spPr>
            <a:xfrm>
              <a:off x="3772578" y="4229100"/>
              <a:ext cx="1143000" cy="22860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6"/>
              <a:endCxn id="8" idx="2"/>
            </p:cNvCxnSpPr>
            <p:nvPr/>
          </p:nvCxnSpPr>
          <p:spPr>
            <a:xfrm flipV="1">
              <a:off x="3772578" y="4914900"/>
              <a:ext cx="1143000" cy="45720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5" idx="6"/>
              <a:endCxn id="9" idx="2"/>
            </p:cNvCxnSpPr>
            <p:nvPr/>
          </p:nvCxnSpPr>
          <p:spPr>
            <a:xfrm>
              <a:off x="3772578" y="5372100"/>
              <a:ext cx="1143000" cy="158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5" idx="6"/>
              <a:endCxn id="10" idx="2"/>
            </p:cNvCxnSpPr>
            <p:nvPr/>
          </p:nvCxnSpPr>
          <p:spPr>
            <a:xfrm>
              <a:off x="3772578" y="5372100"/>
              <a:ext cx="1143000" cy="45720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143000" y="5117068"/>
              <a:ext cx="1587807" cy="369332"/>
            </a:xfrm>
            <a:prstGeom prst="rect">
              <a:avLst/>
            </a:prstGeom>
            <a:noFill/>
          </p:spPr>
          <p:txBody>
            <a:bodyPr wrap="none" rtlCol="0">
              <a:spAutoFit/>
            </a:bodyPr>
            <a:lstStyle/>
            <a:p>
              <a:r>
                <a:rPr lang="en-US" dirty="0" smtClean="0">
                  <a:latin typeface="Cambria"/>
                  <a:cs typeface="Cambria"/>
                </a:rPr>
                <a:t>1</a:t>
              </a:r>
              <a:r>
                <a:rPr lang="en-US" baseline="30000" dirty="0" smtClean="0">
                  <a:latin typeface="Cambria"/>
                  <a:cs typeface="Cambria"/>
                </a:rPr>
                <a:t>st</a:t>
              </a:r>
              <a:r>
                <a:rPr lang="en-US" dirty="0" smtClean="0">
                  <a:latin typeface="Cambria"/>
                  <a:cs typeface="Cambria"/>
                </a:rPr>
                <a:t> generation</a:t>
              </a:r>
              <a:endParaRPr lang="en-US" dirty="0">
                <a:latin typeface="Cambria"/>
                <a:cs typeface="Cambria"/>
              </a:endParaRPr>
            </a:p>
          </p:txBody>
        </p:sp>
        <p:sp>
          <p:nvSpPr>
            <p:cNvPr id="42" name="TextBox 41"/>
            <p:cNvSpPr txBox="1"/>
            <p:nvPr/>
          </p:nvSpPr>
          <p:spPr>
            <a:xfrm>
              <a:off x="2629578" y="5562600"/>
              <a:ext cx="1639278" cy="369332"/>
            </a:xfrm>
            <a:prstGeom prst="rect">
              <a:avLst/>
            </a:prstGeom>
            <a:noFill/>
          </p:spPr>
          <p:txBody>
            <a:bodyPr wrap="none" rtlCol="0">
              <a:spAutoFit/>
            </a:bodyPr>
            <a:lstStyle/>
            <a:p>
              <a:r>
                <a:rPr lang="en-US" dirty="0" smtClean="0">
                  <a:latin typeface="Cambria"/>
                  <a:cs typeface="Cambria"/>
                </a:rPr>
                <a:t>2</a:t>
              </a:r>
              <a:r>
                <a:rPr lang="en-US" baseline="30000" dirty="0" smtClean="0">
                  <a:latin typeface="Cambria"/>
                  <a:cs typeface="Cambria"/>
                </a:rPr>
                <a:t>nd</a:t>
              </a:r>
              <a:r>
                <a:rPr lang="en-US" dirty="0" smtClean="0">
                  <a:latin typeface="Cambria"/>
                  <a:cs typeface="Cambria"/>
                </a:rPr>
                <a:t> generation</a:t>
              </a:r>
              <a:endParaRPr lang="en-US" dirty="0">
                <a:latin typeface="Cambria"/>
                <a:cs typeface="Cambria"/>
              </a:endParaRPr>
            </a:p>
          </p:txBody>
        </p:sp>
        <p:sp>
          <p:nvSpPr>
            <p:cNvPr id="43" name="TextBox 42"/>
            <p:cNvSpPr txBox="1"/>
            <p:nvPr/>
          </p:nvSpPr>
          <p:spPr>
            <a:xfrm>
              <a:off x="4229778" y="6031468"/>
              <a:ext cx="1604939" cy="369332"/>
            </a:xfrm>
            <a:prstGeom prst="rect">
              <a:avLst/>
            </a:prstGeom>
            <a:noFill/>
          </p:spPr>
          <p:txBody>
            <a:bodyPr wrap="none" rtlCol="0">
              <a:spAutoFit/>
            </a:bodyPr>
            <a:lstStyle/>
            <a:p>
              <a:r>
                <a:rPr lang="en-US" dirty="0" smtClean="0">
                  <a:latin typeface="Cambria"/>
                  <a:cs typeface="Cambria"/>
                </a:rPr>
                <a:t>3</a:t>
              </a:r>
              <a:r>
                <a:rPr lang="en-US" baseline="30000" dirty="0" smtClean="0">
                  <a:latin typeface="Cambria"/>
                  <a:cs typeface="Cambria"/>
                </a:rPr>
                <a:t>rd</a:t>
              </a:r>
              <a:r>
                <a:rPr lang="en-US" dirty="0" smtClean="0">
                  <a:latin typeface="Cambria"/>
                  <a:cs typeface="Cambria"/>
                </a:rPr>
                <a:t> generation</a:t>
              </a:r>
              <a:endParaRPr lang="en-US" dirty="0">
                <a:latin typeface="Cambria"/>
                <a:cs typeface="Cambria"/>
              </a:endParaRPr>
            </a:p>
          </p:txBody>
        </p:sp>
        <p:sp>
          <p:nvSpPr>
            <p:cNvPr id="46" name="TextBox 45"/>
            <p:cNvSpPr txBox="1"/>
            <p:nvPr/>
          </p:nvSpPr>
          <p:spPr>
            <a:xfrm>
              <a:off x="1981200" y="4355068"/>
              <a:ext cx="338554" cy="369332"/>
            </a:xfrm>
            <a:prstGeom prst="rect">
              <a:avLst/>
            </a:prstGeom>
            <a:noFill/>
          </p:spPr>
          <p:txBody>
            <a:bodyPr wrap="none" rtlCol="0">
              <a:spAutoFit/>
            </a:bodyPr>
            <a:lstStyle/>
            <a:p>
              <a:r>
                <a:rPr lang="en-US" b="1" dirty="0" smtClean="0">
                  <a:solidFill>
                    <a:srgbClr val="FF0000"/>
                  </a:solidFill>
                  <a:latin typeface="Cambria"/>
                  <a:cs typeface="Cambria"/>
                </a:rPr>
                <a:t>A</a:t>
              </a:r>
              <a:endParaRPr lang="en-US" b="1" dirty="0">
                <a:solidFill>
                  <a:srgbClr val="FF0000"/>
                </a:solidFill>
                <a:latin typeface="Cambria"/>
                <a:cs typeface="Cambria"/>
              </a:endParaRPr>
            </a:p>
          </p:txBody>
        </p:sp>
        <p:sp>
          <p:nvSpPr>
            <p:cNvPr id="47" name="TextBox 46"/>
            <p:cNvSpPr txBox="1"/>
            <p:nvPr/>
          </p:nvSpPr>
          <p:spPr>
            <a:xfrm>
              <a:off x="3505200" y="3733800"/>
              <a:ext cx="335023" cy="369332"/>
            </a:xfrm>
            <a:prstGeom prst="rect">
              <a:avLst/>
            </a:prstGeom>
            <a:noFill/>
          </p:spPr>
          <p:txBody>
            <a:bodyPr wrap="none" rtlCol="0">
              <a:spAutoFit/>
            </a:bodyPr>
            <a:lstStyle/>
            <a:p>
              <a:r>
                <a:rPr lang="en-US" b="1" dirty="0" smtClean="0">
                  <a:solidFill>
                    <a:srgbClr val="008000"/>
                  </a:solidFill>
                  <a:latin typeface="Cambria"/>
                  <a:cs typeface="Cambria"/>
                </a:rPr>
                <a:t>B</a:t>
              </a:r>
              <a:endParaRPr lang="en-US" b="1" dirty="0">
                <a:solidFill>
                  <a:srgbClr val="008000"/>
                </a:solidFill>
                <a:latin typeface="Cambria"/>
                <a:cs typeface="Cambria"/>
              </a:endParaRPr>
            </a:p>
          </p:txBody>
        </p:sp>
        <p:sp>
          <p:nvSpPr>
            <p:cNvPr id="48" name="TextBox 47"/>
            <p:cNvSpPr txBox="1"/>
            <p:nvPr/>
          </p:nvSpPr>
          <p:spPr>
            <a:xfrm>
              <a:off x="3491880" y="4941168"/>
              <a:ext cx="316989" cy="369332"/>
            </a:xfrm>
            <a:prstGeom prst="rect">
              <a:avLst/>
            </a:prstGeom>
            <a:noFill/>
          </p:spPr>
          <p:txBody>
            <a:bodyPr wrap="none" rtlCol="0">
              <a:spAutoFit/>
            </a:bodyPr>
            <a:lstStyle/>
            <a:p>
              <a:r>
                <a:rPr lang="en-US" b="1" dirty="0" smtClean="0">
                  <a:solidFill>
                    <a:srgbClr val="0000FF"/>
                  </a:solidFill>
                  <a:latin typeface="Cambria"/>
                  <a:cs typeface="Cambria"/>
                </a:rPr>
                <a:t>C</a:t>
              </a:r>
              <a:endParaRPr lang="en-US" b="1" dirty="0">
                <a:solidFill>
                  <a:srgbClr val="0000FF"/>
                </a:solidFill>
                <a:latin typeface="Cambria"/>
                <a:cs typeface="Cambria"/>
              </a:endParaRPr>
            </a:p>
          </p:txBody>
        </p:sp>
      </p:grpSp>
    </p:spTree>
    <p:extLst>
      <p:ext uri="{BB962C8B-B14F-4D97-AF65-F5344CB8AC3E}">
        <p14:creationId xmlns:p14="http://schemas.microsoft.com/office/powerpoint/2010/main" val="409656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Basic reproductive number, </a:t>
            </a:r>
            <a:r>
              <a:rPr lang="en-US" i="1" dirty="0" smtClean="0">
                <a:latin typeface="Cambria" panose="02040503050406030204" pitchFamily="18" charset="0"/>
              </a:rPr>
              <a:t>R</a:t>
            </a:r>
            <a:r>
              <a:rPr lang="en-US" baseline="-25000" dirty="0" smtClean="0">
                <a:latin typeface="Cambria" panose="02040503050406030204" pitchFamily="18" charset="0"/>
              </a:rPr>
              <a:t>0</a:t>
            </a:r>
            <a:endParaRPr lang="en-US" dirty="0">
              <a:latin typeface="Cambria" panose="02040503050406030204" pitchFamily="18" charset="0"/>
            </a:endParaRPr>
          </a:p>
        </p:txBody>
      </p:sp>
      <p:sp>
        <p:nvSpPr>
          <p:cNvPr id="3" name="Content Placeholder 2"/>
          <p:cNvSpPr>
            <a:spLocks noGrp="1"/>
          </p:cNvSpPr>
          <p:nvPr>
            <p:ph idx="1"/>
          </p:nvPr>
        </p:nvSpPr>
        <p:spPr>
          <a:xfrm>
            <a:off x="467544" y="966936"/>
            <a:ext cx="8229600" cy="5486400"/>
          </a:xfrm>
        </p:spPr>
        <p:txBody>
          <a:bodyPr>
            <a:normAutofit/>
          </a:bodyPr>
          <a:lstStyle/>
          <a:p>
            <a:pPr marL="0" indent="0">
              <a:buNone/>
            </a:pPr>
            <a:r>
              <a:rPr lang="en-US" sz="2400" dirty="0" smtClean="0">
                <a:latin typeface="Cambria" panose="02040503050406030204" pitchFamily="18" charset="0"/>
              </a:rPr>
              <a:t>The average number of secondary cases generated by an index case in a fully susceptible population.</a:t>
            </a:r>
          </a:p>
          <a:p>
            <a:pPr marL="0" indent="0">
              <a:buNone/>
            </a:pPr>
            <a:endParaRPr lang="en-US" sz="2400" dirty="0" smtClean="0">
              <a:latin typeface="Cambria" panose="02040503050406030204" pitchFamily="18" charset="0"/>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71" y="2276872"/>
            <a:ext cx="4505349" cy="3410712"/>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935" y="2303208"/>
            <a:ext cx="4497585" cy="3410712"/>
          </a:xfrm>
          <a:prstGeom prst="rect">
            <a:avLst/>
          </a:prstGeom>
        </p:spPr>
      </p:pic>
      <p:sp>
        <p:nvSpPr>
          <p:cNvPr id="52" name="TextBox 51"/>
          <p:cNvSpPr txBox="1"/>
          <p:nvPr/>
        </p:nvSpPr>
        <p:spPr>
          <a:xfrm>
            <a:off x="2176738" y="4511605"/>
            <a:ext cx="2264274" cy="523220"/>
          </a:xfrm>
          <a:prstGeom prst="rect">
            <a:avLst/>
          </a:prstGeom>
          <a:noFill/>
        </p:spPr>
        <p:txBody>
          <a:bodyPr wrap="none" rtlCol="0">
            <a:spAutoFit/>
          </a:bodyPr>
          <a:lstStyle/>
          <a:p>
            <a:r>
              <a:rPr lang="en-US" sz="1400" i="1" dirty="0" smtClean="0">
                <a:latin typeface="Cambria" panose="02040503050406030204" pitchFamily="18" charset="0"/>
              </a:rPr>
              <a:t>The epidemic dies out</a:t>
            </a:r>
          </a:p>
          <a:p>
            <a:r>
              <a:rPr lang="en-US" sz="1400" i="1" dirty="0">
                <a:latin typeface="Cambria" panose="02040503050406030204" pitchFamily="18" charset="0"/>
              </a:rPr>
              <a:t>w</a:t>
            </a:r>
            <a:r>
              <a:rPr lang="en-US" sz="1400" i="1" dirty="0" smtClean="0">
                <a:latin typeface="Cambria" panose="02040503050406030204" pitchFamily="18" charset="0"/>
              </a:rPr>
              <a:t>ithout exponential growth</a:t>
            </a:r>
            <a:endParaRPr lang="en-US" sz="1400" i="1" dirty="0">
              <a:latin typeface="Cambria" panose="02040503050406030204" pitchFamily="18" charset="0"/>
            </a:endParaRPr>
          </a:p>
        </p:txBody>
      </p:sp>
      <p:sp>
        <p:nvSpPr>
          <p:cNvPr id="53" name="TextBox 52"/>
          <p:cNvSpPr txBox="1"/>
          <p:nvPr/>
        </p:nvSpPr>
        <p:spPr>
          <a:xfrm>
            <a:off x="6865238" y="4357082"/>
            <a:ext cx="1662699" cy="307777"/>
          </a:xfrm>
          <a:prstGeom prst="rect">
            <a:avLst/>
          </a:prstGeom>
          <a:noFill/>
        </p:spPr>
        <p:txBody>
          <a:bodyPr wrap="none" rtlCol="0">
            <a:spAutoFit/>
          </a:bodyPr>
          <a:lstStyle/>
          <a:p>
            <a:r>
              <a:rPr lang="en-US" sz="1400" i="1" dirty="0" smtClean="0">
                <a:latin typeface="Cambria" panose="02040503050406030204" pitchFamily="18" charset="0"/>
              </a:rPr>
              <a:t>Exponential growth</a:t>
            </a:r>
            <a:endParaRPr lang="en-US" sz="1400" i="1" dirty="0">
              <a:latin typeface="Cambria" panose="02040503050406030204" pitchFamily="18" charset="0"/>
            </a:endParaRPr>
          </a:p>
        </p:txBody>
      </p:sp>
      <p:cxnSp>
        <p:nvCxnSpPr>
          <p:cNvPr id="54" name="Straight Arrow Connector 53"/>
          <p:cNvCxnSpPr/>
          <p:nvPr/>
        </p:nvCxnSpPr>
        <p:spPr>
          <a:xfrm flipH="1">
            <a:off x="766427" y="4823143"/>
            <a:ext cx="276044" cy="211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5536680" y="4823142"/>
            <a:ext cx="293451" cy="4340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220072" y="1844824"/>
            <a:ext cx="3600401" cy="646331"/>
          </a:xfrm>
          <a:prstGeom prst="rect">
            <a:avLst/>
          </a:prstGeom>
        </p:spPr>
        <p:txBody>
          <a:bodyPr wrap="square">
            <a:spAutoFit/>
          </a:bodyPr>
          <a:lstStyle/>
          <a:p>
            <a:r>
              <a:rPr lang="en-US" i="1" dirty="0" smtClean="0">
                <a:solidFill>
                  <a:srgbClr val="0066FF"/>
                </a:solidFill>
                <a:latin typeface="Cambria" panose="02040503050406030204" pitchFamily="18" charset="0"/>
              </a:rPr>
              <a:t>R</a:t>
            </a:r>
            <a:r>
              <a:rPr lang="en-US" baseline="-25000" dirty="0" smtClean="0">
                <a:solidFill>
                  <a:srgbClr val="0066FF"/>
                </a:solidFill>
                <a:latin typeface="Cambria" panose="02040503050406030204" pitchFamily="18" charset="0"/>
              </a:rPr>
              <a:t>0</a:t>
            </a:r>
            <a:r>
              <a:rPr lang="en-US" i="1" dirty="0" smtClean="0">
                <a:solidFill>
                  <a:srgbClr val="0066FF"/>
                </a:solidFill>
                <a:latin typeface="Cambria" panose="02040503050406030204" pitchFamily="18" charset="0"/>
              </a:rPr>
              <a:t> </a:t>
            </a:r>
            <a:r>
              <a:rPr lang="en-US" dirty="0" smtClean="0">
                <a:solidFill>
                  <a:srgbClr val="0066FF"/>
                </a:solidFill>
                <a:latin typeface="Cambria" panose="02040503050406030204" pitchFamily="18" charset="0"/>
              </a:rPr>
              <a:t>&gt; </a:t>
            </a:r>
            <a:r>
              <a:rPr lang="en-US" dirty="0">
                <a:solidFill>
                  <a:srgbClr val="0066FF"/>
                </a:solidFill>
                <a:latin typeface="Cambria" panose="02040503050406030204" pitchFamily="18" charset="0"/>
              </a:rPr>
              <a:t>1:</a:t>
            </a:r>
            <a:r>
              <a:rPr lang="en-US" dirty="0">
                <a:latin typeface="Cambria" panose="02040503050406030204" pitchFamily="18" charset="0"/>
              </a:rPr>
              <a:t> The </a:t>
            </a:r>
            <a:r>
              <a:rPr lang="en-US" dirty="0" smtClean="0">
                <a:latin typeface="Cambria" panose="02040503050406030204" pitchFamily="18" charset="0"/>
              </a:rPr>
              <a:t>pathogen can lead to an exponentially growing epidemic</a:t>
            </a:r>
            <a:endParaRPr lang="en-US" dirty="0">
              <a:latin typeface="Cambria" panose="02040503050406030204" pitchFamily="18" charset="0"/>
            </a:endParaRPr>
          </a:p>
        </p:txBody>
      </p:sp>
      <p:sp>
        <p:nvSpPr>
          <p:cNvPr id="57" name="Rectangle 56"/>
          <p:cNvSpPr/>
          <p:nvPr/>
        </p:nvSpPr>
        <p:spPr>
          <a:xfrm>
            <a:off x="586471" y="1844824"/>
            <a:ext cx="3553482" cy="646331"/>
          </a:xfrm>
          <a:prstGeom prst="rect">
            <a:avLst/>
          </a:prstGeom>
        </p:spPr>
        <p:txBody>
          <a:bodyPr wrap="square">
            <a:spAutoFit/>
          </a:bodyPr>
          <a:lstStyle/>
          <a:p>
            <a:r>
              <a:rPr lang="en-US" i="1" dirty="0">
                <a:solidFill>
                  <a:srgbClr val="0066FF"/>
                </a:solidFill>
                <a:latin typeface="Cambria" panose="02040503050406030204" pitchFamily="18" charset="0"/>
              </a:rPr>
              <a:t>R</a:t>
            </a:r>
            <a:r>
              <a:rPr lang="en-US" baseline="-25000" dirty="0">
                <a:solidFill>
                  <a:srgbClr val="0066FF"/>
                </a:solidFill>
                <a:latin typeface="Cambria" panose="02040503050406030204" pitchFamily="18" charset="0"/>
              </a:rPr>
              <a:t>0</a:t>
            </a:r>
            <a:r>
              <a:rPr lang="en-US" i="1" dirty="0">
                <a:solidFill>
                  <a:srgbClr val="0066FF"/>
                </a:solidFill>
                <a:latin typeface="Cambria" panose="02040503050406030204" pitchFamily="18" charset="0"/>
              </a:rPr>
              <a:t> </a:t>
            </a:r>
            <a:r>
              <a:rPr lang="en-US" dirty="0">
                <a:solidFill>
                  <a:srgbClr val="0066FF"/>
                </a:solidFill>
                <a:latin typeface="Cambria" panose="02040503050406030204" pitchFamily="18" charset="0"/>
              </a:rPr>
              <a:t>&lt; </a:t>
            </a:r>
            <a:r>
              <a:rPr lang="en-US" dirty="0" smtClean="0">
                <a:solidFill>
                  <a:srgbClr val="0066FF"/>
                </a:solidFill>
                <a:latin typeface="Cambria" panose="02040503050406030204" pitchFamily="18" charset="0"/>
              </a:rPr>
              <a:t>1:</a:t>
            </a:r>
            <a:r>
              <a:rPr lang="en-US" dirty="0" smtClean="0">
                <a:latin typeface="Cambria" panose="02040503050406030204" pitchFamily="18" charset="0"/>
              </a:rPr>
              <a:t> The epidemic will die out without exponential growth</a:t>
            </a:r>
            <a:endParaRPr lang="en-US" dirty="0">
              <a:latin typeface="Cambria" panose="02040503050406030204" pitchFamily="18" charset="0"/>
            </a:endParaRPr>
          </a:p>
        </p:txBody>
      </p:sp>
      <p:sp>
        <p:nvSpPr>
          <p:cNvPr id="58" name="TextBox 57"/>
          <p:cNvSpPr txBox="1"/>
          <p:nvPr/>
        </p:nvSpPr>
        <p:spPr>
          <a:xfrm>
            <a:off x="1069985" y="4515366"/>
            <a:ext cx="1080167" cy="523220"/>
          </a:xfrm>
          <a:prstGeom prst="rect">
            <a:avLst/>
          </a:prstGeom>
          <a:noFill/>
        </p:spPr>
        <p:txBody>
          <a:bodyPr wrap="none" rtlCol="0">
            <a:spAutoFit/>
          </a:bodyPr>
          <a:lstStyle/>
          <a:p>
            <a:r>
              <a:rPr lang="en-US" sz="1400" dirty="0" smtClean="0">
                <a:latin typeface="Cambria" panose="02040503050406030204" pitchFamily="18" charset="0"/>
              </a:rPr>
              <a:t>10 infected </a:t>
            </a:r>
          </a:p>
          <a:p>
            <a:r>
              <a:rPr lang="en-US" sz="1400" dirty="0" smtClean="0">
                <a:latin typeface="Cambria" panose="02040503050406030204" pitchFamily="18" charset="0"/>
              </a:rPr>
              <a:t>seeds</a:t>
            </a:r>
            <a:endParaRPr lang="en-US" sz="1400" dirty="0">
              <a:latin typeface="Cambria" panose="02040503050406030204" pitchFamily="18" charset="0"/>
            </a:endParaRPr>
          </a:p>
        </p:txBody>
      </p:sp>
      <p:sp>
        <p:nvSpPr>
          <p:cNvPr id="59" name="TextBox 58"/>
          <p:cNvSpPr txBox="1"/>
          <p:nvPr/>
        </p:nvSpPr>
        <p:spPr>
          <a:xfrm>
            <a:off x="5823991" y="4511605"/>
            <a:ext cx="1080167" cy="523220"/>
          </a:xfrm>
          <a:prstGeom prst="rect">
            <a:avLst/>
          </a:prstGeom>
          <a:noFill/>
        </p:spPr>
        <p:txBody>
          <a:bodyPr wrap="none" rtlCol="0">
            <a:spAutoFit/>
          </a:bodyPr>
          <a:lstStyle/>
          <a:p>
            <a:r>
              <a:rPr lang="en-US" sz="1400" dirty="0" smtClean="0">
                <a:latin typeface="Cambria" panose="02040503050406030204" pitchFamily="18" charset="0"/>
              </a:rPr>
              <a:t>10 infected </a:t>
            </a:r>
          </a:p>
          <a:p>
            <a:r>
              <a:rPr lang="en-US" sz="1400" dirty="0" smtClean="0">
                <a:latin typeface="Cambria" panose="02040503050406030204" pitchFamily="18" charset="0"/>
              </a:rPr>
              <a:t>seeds</a:t>
            </a:r>
            <a:endParaRPr lang="en-US" sz="1400" dirty="0">
              <a:latin typeface="Cambria" panose="02040503050406030204" pitchFamily="18" charset="0"/>
            </a:endParaRPr>
          </a:p>
        </p:txBody>
      </p:sp>
      <p:sp>
        <p:nvSpPr>
          <p:cNvPr id="12" name="Rectangle 11"/>
          <p:cNvSpPr/>
          <p:nvPr/>
        </p:nvSpPr>
        <p:spPr>
          <a:xfrm>
            <a:off x="604640" y="5661248"/>
            <a:ext cx="9079928" cy="954107"/>
          </a:xfrm>
          <a:prstGeom prst="rect">
            <a:avLst/>
          </a:prstGeom>
        </p:spPr>
        <p:txBody>
          <a:bodyPr wrap="square">
            <a:spAutoFit/>
          </a:bodyPr>
          <a:lstStyle/>
          <a:p>
            <a:r>
              <a:rPr lang="en-US" sz="2000" dirty="0">
                <a:latin typeface="Cambria" panose="02040503050406030204" pitchFamily="18" charset="0"/>
              </a:rPr>
              <a:t>How to </a:t>
            </a:r>
            <a:r>
              <a:rPr lang="en-US" sz="2000" dirty="0" smtClean="0">
                <a:latin typeface="Cambria" panose="02040503050406030204" pitchFamily="18" charset="0"/>
              </a:rPr>
              <a:t>estimate </a:t>
            </a:r>
            <a:r>
              <a:rPr lang="en-US" sz="2000" i="1" dirty="0" smtClean="0">
                <a:latin typeface="Cambria" panose="02040503050406030204" pitchFamily="18" charset="0"/>
              </a:rPr>
              <a:t>R</a:t>
            </a:r>
            <a:r>
              <a:rPr lang="en-US" sz="2000" baseline="-25000" dirty="0" smtClean="0">
                <a:latin typeface="Cambria" panose="02040503050406030204" pitchFamily="18" charset="0"/>
              </a:rPr>
              <a:t>0</a:t>
            </a:r>
            <a:r>
              <a:rPr lang="en-US" sz="2000" dirty="0" smtClean="0">
                <a:latin typeface="Cambria" panose="02040503050406030204" pitchFamily="18" charset="0"/>
              </a:rPr>
              <a:t>?</a:t>
            </a:r>
          </a:p>
          <a:p>
            <a:pPr marL="520700" indent="-285750">
              <a:buFont typeface="Arial" panose="020B0604020202020204" pitchFamily="34" charset="0"/>
              <a:buChar char="•"/>
            </a:pPr>
            <a:r>
              <a:rPr lang="en-US" dirty="0" smtClean="0">
                <a:latin typeface="Cambria" panose="02040503050406030204" pitchFamily="18" charset="0"/>
              </a:rPr>
              <a:t>Contract </a:t>
            </a:r>
            <a:r>
              <a:rPr lang="en-US" dirty="0">
                <a:latin typeface="Cambria" panose="02040503050406030204" pitchFamily="18" charset="0"/>
              </a:rPr>
              <a:t>tracing and cohort </a:t>
            </a:r>
            <a:r>
              <a:rPr lang="en-US" dirty="0" smtClean="0">
                <a:latin typeface="Cambria" panose="02040503050406030204" pitchFamily="18" charset="0"/>
              </a:rPr>
              <a:t>follow-up.</a:t>
            </a:r>
          </a:p>
          <a:p>
            <a:pPr marL="520700" indent="-285750">
              <a:buFont typeface="Arial" panose="020B0604020202020204" pitchFamily="34" charset="0"/>
              <a:buChar char="•"/>
            </a:pPr>
            <a:r>
              <a:rPr lang="en-US" dirty="0" smtClean="0">
                <a:latin typeface="Cambria" panose="02040503050406030204" pitchFamily="18" charset="0"/>
              </a:rPr>
              <a:t>Fitting </a:t>
            </a:r>
            <a:r>
              <a:rPr lang="en-US" dirty="0">
                <a:latin typeface="Cambria" panose="02040503050406030204" pitchFamily="18" charset="0"/>
              </a:rPr>
              <a:t>mathematical models to epidemic curves. </a:t>
            </a:r>
          </a:p>
        </p:txBody>
      </p:sp>
    </p:spTree>
    <p:extLst>
      <p:ext uri="{BB962C8B-B14F-4D97-AF65-F5344CB8AC3E}">
        <p14:creationId xmlns:p14="http://schemas.microsoft.com/office/powerpoint/2010/main" val="41284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95536" y="908720"/>
            <a:ext cx="8496944" cy="5484924"/>
          </a:xfrm>
        </p:spPr>
        <p:txBody>
          <a:bodyPr>
            <a:normAutofit/>
          </a:bodyPr>
          <a:lstStyle/>
          <a:p>
            <a:pPr marL="0" indent="0">
              <a:buNone/>
            </a:pPr>
            <a:r>
              <a:rPr lang="en-US" sz="2200" dirty="0"/>
              <a:t>Reproductive number describes the </a:t>
            </a:r>
            <a:r>
              <a:rPr lang="en-US" sz="2200" dirty="0" smtClean="0"/>
              <a:t>number </a:t>
            </a:r>
            <a:r>
              <a:rPr lang="en-US" sz="2200" dirty="0"/>
              <a:t>of </a:t>
            </a:r>
            <a:r>
              <a:rPr lang="en-US" sz="2200" dirty="0" smtClean="0"/>
              <a:t>secondary cases but not </a:t>
            </a:r>
            <a:r>
              <a:rPr lang="en-US" sz="2200" dirty="0"/>
              <a:t>how long it takes for infections to occur</a:t>
            </a:r>
            <a:r>
              <a:rPr lang="en-US" sz="2200" dirty="0" smtClean="0"/>
              <a:t>.</a:t>
            </a:r>
          </a:p>
          <a:p>
            <a:pPr marL="0" lvl="0" indent="0">
              <a:buNone/>
            </a:pPr>
            <a:endParaRPr lang="en-US" sz="1000" dirty="0"/>
          </a:p>
          <a:p>
            <a:pPr marL="0" lvl="0" indent="0">
              <a:buNone/>
            </a:pPr>
            <a:r>
              <a:rPr lang="en-US" sz="2200" i="1" dirty="0" smtClean="0"/>
              <a:t>Generation time</a:t>
            </a:r>
            <a:r>
              <a:rPr lang="en-US" sz="2200" dirty="0" smtClean="0"/>
              <a:t>: Time between successive infections.</a:t>
            </a:r>
          </a:p>
          <a:p>
            <a:pPr marL="0" lvl="0" indent="0">
              <a:buNone/>
            </a:pPr>
            <a:r>
              <a:rPr lang="en-US" sz="2200" i="1" dirty="0" smtClean="0"/>
              <a:t>Serial interval</a:t>
            </a:r>
            <a:r>
              <a:rPr lang="en-US" sz="2200" dirty="0" smtClean="0"/>
              <a:t>: Time between symptom onset of successive infections.</a:t>
            </a:r>
          </a:p>
        </p:txBody>
      </p:sp>
      <p:sp>
        <p:nvSpPr>
          <p:cNvPr id="4" name="Arc 3"/>
          <p:cNvSpPr/>
          <p:nvPr/>
        </p:nvSpPr>
        <p:spPr>
          <a:xfrm rot="14644850">
            <a:off x="1153941" y="3479999"/>
            <a:ext cx="1393254" cy="1277435"/>
          </a:xfrm>
          <a:prstGeom prst="arc">
            <a:avLst>
              <a:gd name="adj1" fmla="val 14129807"/>
              <a:gd name="adj2" fmla="val 20137571"/>
            </a:avLst>
          </a:prstGeom>
          <a:ln w="508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7630" y="3337422"/>
            <a:ext cx="285296" cy="183611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2127" y="3846726"/>
            <a:ext cx="168248" cy="16580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732" y="4179223"/>
            <a:ext cx="168248" cy="16580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804" y="3645024"/>
            <a:ext cx="168248" cy="165809"/>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4264" y="4093875"/>
            <a:ext cx="168248" cy="16580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924" y="4303247"/>
            <a:ext cx="168248" cy="16580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08" y="4557902"/>
            <a:ext cx="168248" cy="16580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1547" y="2924944"/>
            <a:ext cx="5588826" cy="3523495"/>
          </a:xfrm>
          <a:prstGeom prst="rect">
            <a:avLst/>
          </a:prstGeom>
        </p:spPr>
      </p:pic>
      <p:sp>
        <p:nvSpPr>
          <p:cNvPr id="15" name="Title 1"/>
          <p:cNvSpPr>
            <a:spLocks noGrp="1"/>
          </p:cNvSpPr>
          <p:nvPr>
            <p:ph type="title"/>
          </p:nvPr>
        </p:nvSpPr>
        <p:spPr>
          <a:xfrm>
            <a:off x="457200" y="120750"/>
            <a:ext cx="8229600" cy="715962"/>
          </a:xfrm>
        </p:spPr>
        <p:txBody>
          <a:bodyPr/>
          <a:lstStyle/>
          <a:p>
            <a:r>
              <a:rPr lang="en-US" dirty="0" smtClean="0">
                <a:latin typeface="Cambria" panose="02040503050406030204" pitchFamily="18" charset="0"/>
              </a:rPr>
              <a:t>Timescale of disease transmission</a:t>
            </a:r>
            <a:endParaRPr lang="en-US" dirty="0">
              <a:latin typeface="Cambria" panose="02040503050406030204" pitchFamily="18" charset="0"/>
            </a:endParaRPr>
          </a:p>
        </p:txBody>
      </p:sp>
    </p:spTree>
    <p:extLst>
      <p:ext uri="{BB962C8B-B14F-4D97-AF65-F5344CB8AC3E}">
        <p14:creationId xmlns:p14="http://schemas.microsoft.com/office/powerpoint/2010/main" val="137229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1544778" y="5854001"/>
            <a:ext cx="6993082"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93002" y="951309"/>
            <a:ext cx="8155462" cy="1325563"/>
          </a:xfrm>
        </p:spPr>
        <p:txBody>
          <a:bodyPr>
            <a:noAutofit/>
          </a:bodyPr>
          <a:lstStyle/>
          <a:p>
            <a:pPr algn="l"/>
            <a:r>
              <a:rPr lang="en-US" sz="2000" dirty="0">
                <a:latin typeface="Cambria" panose="02040503050406030204" pitchFamily="18" charset="0"/>
              </a:rPr>
              <a:t>Shorter generation time or serial interval means that confirmed and probable cases would need to be identified and removed from the population sooner in order to prevent them from spreading the disease.</a:t>
            </a:r>
            <a:r>
              <a:rPr lang="en-US" sz="2400" b="1" dirty="0">
                <a:latin typeface="+mn-lt"/>
              </a:rPr>
              <a:t/>
            </a:r>
            <a:br>
              <a:rPr lang="en-US" sz="2400" b="1" dirty="0">
                <a:latin typeface="+mn-lt"/>
              </a:rPr>
            </a:br>
            <a:endParaRPr lang="en-US" sz="2400" dirty="0">
              <a:latin typeface="+mn-lt"/>
            </a:endParaRPr>
          </a:p>
        </p:txBody>
      </p:sp>
      <p:cxnSp>
        <p:nvCxnSpPr>
          <p:cNvPr id="5" name="Straight Arrow Connector 4"/>
          <p:cNvCxnSpPr/>
          <p:nvPr/>
        </p:nvCxnSpPr>
        <p:spPr>
          <a:xfrm>
            <a:off x="1465115" y="3506933"/>
            <a:ext cx="6993082"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424064" y="2831522"/>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633857" y="2831523"/>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217230" y="2815937"/>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3321" y="2693681"/>
            <a:ext cx="1290290" cy="338554"/>
          </a:xfrm>
          <a:prstGeom prst="rect">
            <a:avLst/>
          </a:prstGeom>
          <a:noFill/>
        </p:spPr>
        <p:txBody>
          <a:bodyPr wrap="none" rtlCol="0">
            <a:spAutoFit/>
          </a:bodyPr>
          <a:lstStyle/>
          <a:p>
            <a:r>
              <a:rPr lang="en-US" sz="1600" i="1" dirty="0" smtClean="0">
                <a:solidFill>
                  <a:srgbClr val="FF0000"/>
                </a:solidFill>
              </a:rPr>
              <a:t>1</a:t>
            </a:r>
            <a:r>
              <a:rPr lang="en-US" sz="1600" i="1" baseline="30000" dirty="0" smtClean="0">
                <a:solidFill>
                  <a:srgbClr val="FF0000"/>
                </a:solidFill>
              </a:rPr>
              <a:t>st</a:t>
            </a:r>
            <a:r>
              <a:rPr lang="en-US" sz="1600" i="1" dirty="0" smtClean="0">
                <a:solidFill>
                  <a:srgbClr val="FF0000"/>
                </a:solidFill>
              </a:rPr>
              <a:t> </a:t>
            </a:r>
            <a:r>
              <a:rPr lang="en-US" sz="1600" i="1" dirty="0" err="1" smtClean="0">
                <a:solidFill>
                  <a:srgbClr val="FF0000"/>
                </a:solidFill>
              </a:rPr>
              <a:t>infectee</a:t>
            </a:r>
            <a:r>
              <a:rPr lang="en-US" sz="1600" i="1" dirty="0" smtClean="0">
                <a:solidFill>
                  <a:srgbClr val="FF0000"/>
                </a:solidFill>
              </a:rPr>
              <a:t>    </a:t>
            </a:r>
            <a:endParaRPr lang="en-US" sz="1600" i="1" dirty="0">
              <a:solidFill>
                <a:srgbClr val="FF0000"/>
              </a:solidFill>
            </a:endParaRPr>
          </a:p>
        </p:txBody>
      </p:sp>
      <p:sp>
        <p:nvSpPr>
          <p:cNvPr id="15" name="TextBox 14"/>
          <p:cNvSpPr txBox="1"/>
          <p:nvPr/>
        </p:nvSpPr>
        <p:spPr>
          <a:xfrm>
            <a:off x="650448" y="2162100"/>
            <a:ext cx="2039661" cy="584775"/>
          </a:xfrm>
          <a:prstGeom prst="rect">
            <a:avLst/>
          </a:prstGeom>
          <a:noFill/>
        </p:spPr>
        <p:txBody>
          <a:bodyPr wrap="none" rtlCol="0">
            <a:spAutoFit/>
          </a:bodyPr>
          <a:lstStyle/>
          <a:p>
            <a:r>
              <a:rPr lang="en-US" sz="1600" b="1" dirty="0" smtClean="0"/>
              <a:t>SARS</a:t>
            </a:r>
          </a:p>
          <a:p>
            <a:r>
              <a:rPr lang="en-US" sz="1600" dirty="0" smtClean="0"/>
              <a:t>Serial interval = 8 days</a:t>
            </a:r>
            <a:endParaRPr lang="en-US" sz="1600" dirty="0"/>
          </a:p>
        </p:txBody>
      </p:sp>
      <p:sp>
        <p:nvSpPr>
          <p:cNvPr id="16" name="TextBox 15"/>
          <p:cNvSpPr txBox="1"/>
          <p:nvPr/>
        </p:nvSpPr>
        <p:spPr>
          <a:xfrm>
            <a:off x="6077303" y="3737411"/>
            <a:ext cx="2057871" cy="369332"/>
          </a:xfrm>
          <a:prstGeom prst="rect">
            <a:avLst/>
          </a:prstGeom>
          <a:noFill/>
        </p:spPr>
        <p:txBody>
          <a:bodyPr wrap="none" rtlCol="0">
            <a:spAutoFit/>
          </a:bodyPr>
          <a:lstStyle/>
          <a:p>
            <a:r>
              <a:rPr lang="en-US" dirty="0" smtClean="0"/>
              <a:t>Time since infection</a:t>
            </a:r>
            <a:endParaRPr lang="en-US" dirty="0"/>
          </a:p>
        </p:txBody>
      </p:sp>
      <p:cxnSp>
        <p:nvCxnSpPr>
          <p:cNvPr id="23" name="Straight Arrow Connector 22"/>
          <p:cNvCxnSpPr/>
          <p:nvPr/>
        </p:nvCxnSpPr>
        <p:spPr>
          <a:xfrm flipV="1">
            <a:off x="3803062" y="5176405"/>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34899" y="5165149"/>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269862" y="5176406"/>
            <a:ext cx="0" cy="68060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80222" y="4849962"/>
            <a:ext cx="2416367" cy="338554"/>
          </a:xfrm>
          <a:prstGeom prst="rect">
            <a:avLst/>
          </a:prstGeom>
          <a:noFill/>
        </p:spPr>
        <p:txBody>
          <a:bodyPr wrap="none" rtlCol="0">
            <a:spAutoFit/>
          </a:bodyPr>
          <a:lstStyle/>
          <a:p>
            <a:r>
              <a:rPr lang="en-US" sz="1600" i="1" dirty="0" smtClean="0">
                <a:solidFill>
                  <a:srgbClr val="FF0000"/>
                </a:solidFill>
              </a:rPr>
              <a:t>2</a:t>
            </a:r>
            <a:r>
              <a:rPr lang="en-US" sz="1600" i="1" baseline="30000" dirty="0" smtClean="0">
                <a:solidFill>
                  <a:srgbClr val="FF0000"/>
                </a:solidFill>
              </a:rPr>
              <a:t>nd</a:t>
            </a:r>
            <a:r>
              <a:rPr lang="en-US" sz="1600" i="1" dirty="0" smtClean="0">
                <a:solidFill>
                  <a:srgbClr val="FF0000"/>
                </a:solidFill>
              </a:rPr>
              <a:t> </a:t>
            </a:r>
            <a:r>
              <a:rPr lang="en-US" sz="1600" i="1" dirty="0" err="1" smtClean="0">
                <a:solidFill>
                  <a:srgbClr val="FF0000"/>
                </a:solidFill>
              </a:rPr>
              <a:t>infectee</a:t>
            </a:r>
            <a:r>
              <a:rPr lang="en-US" sz="1600" i="1" dirty="0" smtClean="0">
                <a:solidFill>
                  <a:srgbClr val="FF0000"/>
                </a:solidFill>
              </a:rPr>
              <a:t>       3</a:t>
            </a:r>
            <a:r>
              <a:rPr lang="en-US" sz="1600" i="1" baseline="30000" dirty="0" smtClean="0">
                <a:solidFill>
                  <a:srgbClr val="FF0000"/>
                </a:solidFill>
              </a:rPr>
              <a:t>rd</a:t>
            </a:r>
            <a:r>
              <a:rPr lang="en-US" sz="1600" i="1" dirty="0" smtClean="0">
                <a:solidFill>
                  <a:srgbClr val="FF0000"/>
                </a:solidFill>
              </a:rPr>
              <a:t> </a:t>
            </a:r>
            <a:r>
              <a:rPr lang="en-US" sz="1600" i="1" dirty="0" err="1" smtClean="0">
                <a:solidFill>
                  <a:srgbClr val="FF0000"/>
                </a:solidFill>
              </a:rPr>
              <a:t>infectee</a:t>
            </a:r>
            <a:endParaRPr lang="en-US" sz="1600" i="1" dirty="0">
              <a:solidFill>
                <a:srgbClr val="FF0000"/>
              </a:solidFill>
            </a:endParaRPr>
          </a:p>
        </p:txBody>
      </p:sp>
      <p:sp>
        <p:nvSpPr>
          <p:cNvPr id="28" name="TextBox 27"/>
          <p:cNvSpPr txBox="1"/>
          <p:nvPr/>
        </p:nvSpPr>
        <p:spPr>
          <a:xfrm>
            <a:off x="6077303" y="6017058"/>
            <a:ext cx="2057871" cy="369332"/>
          </a:xfrm>
          <a:prstGeom prst="rect">
            <a:avLst/>
          </a:prstGeom>
          <a:noFill/>
        </p:spPr>
        <p:txBody>
          <a:bodyPr wrap="none" rtlCol="0">
            <a:spAutoFit/>
          </a:bodyPr>
          <a:lstStyle/>
          <a:p>
            <a:r>
              <a:rPr lang="en-US" dirty="0" smtClean="0"/>
              <a:t>Time since infection</a:t>
            </a:r>
            <a:endParaRPr lang="en-US" dirty="0"/>
          </a:p>
        </p:txBody>
      </p:sp>
      <p:sp>
        <p:nvSpPr>
          <p:cNvPr id="30" name="Rectangle 29"/>
          <p:cNvSpPr/>
          <p:nvPr/>
        </p:nvSpPr>
        <p:spPr>
          <a:xfrm>
            <a:off x="1465117" y="5527099"/>
            <a:ext cx="2234048" cy="7006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Infections are prevented </a:t>
            </a:r>
            <a:r>
              <a:rPr lang="en-US" sz="1400" dirty="0" smtClean="0"/>
              <a:t>if isolated </a:t>
            </a:r>
            <a:r>
              <a:rPr lang="en-US" sz="1400" dirty="0"/>
              <a:t>during this period</a:t>
            </a:r>
          </a:p>
        </p:txBody>
      </p:sp>
      <p:sp>
        <p:nvSpPr>
          <p:cNvPr id="33" name="TextBox 32"/>
          <p:cNvSpPr txBox="1"/>
          <p:nvPr/>
        </p:nvSpPr>
        <p:spPr>
          <a:xfrm>
            <a:off x="665010" y="4445645"/>
            <a:ext cx="2039661" cy="584775"/>
          </a:xfrm>
          <a:prstGeom prst="rect">
            <a:avLst/>
          </a:prstGeom>
          <a:noFill/>
        </p:spPr>
        <p:txBody>
          <a:bodyPr wrap="none" rtlCol="0">
            <a:spAutoFit/>
          </a:bodyPr>
          <a:lstStyle/>
          <a:p>
            <a:r>
              <a:rPr lang="en-US" sz="1600" b="1" dirty="0"/>
              <a:t>I</a:t>
            </a:r>
            <a:r>
              <a:rPr lang="en-US" sz="1600" b="1" dirty="0" smtClean="0"/>
              <a:t>nfluenza</a:t>
            </a:r>
          </a:p>
          <a:p>
            <a:r>
              <a:rPr lang="en-US" sz="1600" dirty="0" smtClean="0"/>
              <a:t>Serial interval = 3 days</a:t>
            </a:r>
            <a:endParaRPr lang="en-US" sz="1600" dirty="0"/>
          </a:p>
        </p:txBody>
      </p:sp>
      <p:sp>
        <p:nvSpPr>
          <p:cNvPr id="34" name="TextBox 33"/>
          <p:cNvSpPr txBox="1"/>
          <p:nvPr/>
        </p:nvSpPr>
        <p:spPr>
          <a:xfrm>
            <a:off x="5876061" y="2508878"/>
            <a:ext cx="2754728" cy="338554"/>
          </a:xfrm>
          <a:prstGeom prst="rect">
            <a:avLst/>
          </a:prstGeom>
          <a:noFill/>
        </p:spPr>
        <p:txBody>
          <a:bodyPr wrap="none" rtlCol="0">
            <a:spAutoFit/>
          </a:bodyPr>
          <a:lstStyle/>
          <a:p>
            <a:r>
              <a:rPr lang="en-US" sz="1600" i="1" dirty="0" smtClean="0">
                <a:solidFill>
                  <a:srgbClr val="FF0000"/>
                </a:solidFill>
              </a:rPr>
              <a:t>   2</a:t>
            </a:r>
            <a:r>
              <a:rPr lang="en-US" sz="1600" i="1" baseline="30000" dirty="0" smtClean="0">
                <a:solidFill>
                  <a:srgbClr val="FF0000"/>
                </a:solidFill>
              </a:rPr>
              <a:t>nd</a:t>
            </a:r>
            <a:r>
              <a:rPr lang="en-US" sz="1600" i="1" dirty="0" smtClean="0">
                <a:solidFill>
                  <a:srgbClr val="FF0000"/>
                </a:solidFill>
              </a:rPr>
              <a:t> </a:t>
            </a:r>
            <a:r>
              <a:rPr lang="en-US" sz="1600" i="1" dirty="0" err="1" smtClean="0">
                <a:solidFill>
                  <a:srgbClr val="FF0000"/>
                </a:solidFill>
              </a:rPr>
              <a:t>infectee</a:t>
            </a:r>
            <a:r>
              <a:rPr lang="en-US" sz="1600" i="1" dirty="0" smtClean="0">
                <a:solidFill>
                  <a:srgbClr val="FF0000"/>
                </a:solidFill>
              </a:rPr>
              <a:t>          3</a:t>
            </a:r>
            <a:r>
              <a:rPr lang="en-US" sz="1600" i="1" baseline="30000" dirty="0" smtClean="0">
                <a:solidFill>
                  <a:srgbClr val="FF0000"/>
                </a:solidFill>
              </a:rPr>
              <a:t>rd</a:t>
            </a:r>
            <a:r>
              <a:rPr lang="en-US" sz="1600" i="1" dirty="0" smtClean="0">
                <a:solidFill>
                  <a:srgbClr val="FF0000"/>
                </a:solidFill>
              </a:rPr>
              <a:t> </a:t>
            </a:r>
            <a:r>
              <a:rPr lang="en-US" sz="1600" i="1" dirty="0" err="1" smtClean="0">
                <a:solidFill>
                  <a:srgbClr val="FF0000"/>
                </a:solidFill>
              </a:rPr>
              <a:t>infectee</a:t>
            </a:r>
            <a:endParaRPr lang="en-US" sz="1600" i="1" dirty="0">
              <a:solidFill>
                <a:srgbClr val="FF0000"/>
              </a:solidFill>
            </a:endParaRPr>
          </a:p>
        </p:txBody>
      </p:sp>
      <p:sp>
        <p:nvSpPr>
          <p:cNvPr id="35" name="Rectangle 34"/>
          <p:cNvSpPr/>
          <p:nvPr/>
        </p:nvSpPr>
        <p:spPr>
          <a:xfrm>
            <a:off x="2688330" y="5087416"/>
            <a:ext cx="1104341" cy="338554"/>
          </a:xfrm>
          <a:prstGeom prst="rect">
            <a:avLst/>
          </a:prstGeom>
        </p:spPr>
        <p:txBody>
          <a:bodyPr wrap="none">
            <a:spAutoFit/>
          </a:bodyPr>
          <a:lstStyle/>
          <a:p>
            <a:r>
              <a:rPr lang="en-US" sz="1600" i="1" dirty="0">
                <a:solidFill>
                  <a:srgbClr val="FF0000"/>
                </a:solidFill>
              </a:rPr>
              <a:t>1</a:t>
            </a:r>
            <a:r>
              <a:rPr lang="en-US" sz="1600" i="1" baseline="30000" dirty="0">
                <a:solidFill>
                  <a:srgbClr val="FF0000"/>
                </a:solidFill>
              </a:rPr>
              <a:t>st</a:t>
            </a:r>
            <a:r>
              <a:rPr lang="en-US" sz="1600" i="1" dirty="0">
                <a:solidFill>
                  <a:srgbClr val="FF0000"/>
                </a:solidFill>
              </a:rPr>
              <a:t>infectee </a:t>
            </a:r>
          </a:p>
        </p:txBody>
      </p:sp>
      <p:sp>
        <p:nvSpPr>
          <p:cNvPr id="40" name="Rectangle 39"/>
          <p:cNvSpPr/>
          <p:nvPr/>
        </p:nvSpPr>
        <p:spPr>
          <a:xfrm>
            <a:off x="1465114" y="3069564"/>
            <a:ext cx="3823291" cy="7006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Infections are prevented </a:t>
            </a:r>
            <a:r>
              <a:rPr lang="en-US" sz="1400" dirty="0" smtClean="0"/>
              <a:t>if isolated</a:t>
            </a:r>
          </a:p>
          <a:p>
            <a:pPr algn="ctr"/>
            <a:r>
              <a:rPr lang="en-US" sz="1400" dirty="0" smtClean="0"/>
              <a:t>during </a:t>
            </a:r>
            <a:r>
              <a:rPr lang="en-US" sz="1400" dirty="0"/>
              <a:t>this period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104" y="2983948"/>
            <a:ext cx="344425" cy="783338"/>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55" y="5445339"/>
            <a:ext cx="344425" cy="783338"/>
          </a:xfrm>
          <a:prstGeom prst="rect">
            <a:avLst/>
          </a:prstGeom>
        </p:spPr>
      </p:pic>
      <p:sp>
        <p:nvSpPr>
          <p:cNvPr id="29" name="Title 1"/>
          <p:cNvSpPr txBox="1">
            <a:spLocks/>
          </p:cNvSpPr>
          <p:nvPr/>
        </p:nvSpPr>
        <p:spPr>
          <a:xfrm>
            <a:off x="457200" y="120750"/>
            <a:ext cx="82296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tx1"/>
                </a:solidFill>
                <a:latin typeface="Cambria"/>
                <a:ea typeface="+mj-ea"/>
                <a:cs typeface="Cambria"/>
              </a:defRPr>
            </a:lvl1pPr>
          </a:lstStyle>
          <a:p>
            <a:pPr fontAlgn="auto">
              <a:spcAft>
                <a:spcPts val="0"/>
              </a:spcAft>
            </a:pPr>
            <a:r>
              <a:rPr lang="en-US" smtClean="0">
                <a:latin typeface="Cambria" panose="02040503050406030204" pitchFamily="18" charset="0"/>
              </a:rPr>
              <a:t>Timescale of disease transmission</a:t>
            </a:r>
            <a:endParaRPr lang="en-US" dirty="0">
              <a:latin typeface="Cambria" panose="02040503050406030204" pitchFamily="18" charset="0"/>
            </a:endParaRPr>
          </a:p>
        </p:txBody>
      </p:sp>
    </p:spTree>
    <p:extLst>
      <p:ext uri="{BB962C8B-B14F-4D97-AF65-F5344CB8AC3E}">
        <p14:creationId xmlns:p14="http://schemas.microsoft.com/office/powerpoint/2010/main" val="378163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2420888"/>
            <a:ext cx="5228509" cy="4029085"/>
          </a:xfrm>
          <a:prstGeom prst="rect">
            <a:avLst/>
          </a:prstGeom>
        </p:spPr>
      </p:pic>
      <p:sp>
        <p:nvSpPr>
          <p:cNvPr id="17" name="Rectangle 16"/>
          <p:cNvSpPr/>
          <p:nvPr/>
        </p:nvSpPr>
        <p:spPr>
          <a:xfrm>
            <a:off x="3923928" y="3140968"/>
            <a:ext cx="4418947" cy="523220"/>
          </a:xfrm>
          <a:prstGeom prst="rect">
            <a:avLst/>
          </a:prstGeom>
        </p:spPr>
        <p:txBody>
          <a:bodyPr wrap="square">
            <a:spAutoFit/>
          </a:bodyPr>
          <a:lstStyle/>
          <a:p>
            <a:r>
              <a:rPr lang="en-US" sz="1400" i="1" dirty="0">
                <a:solidFill>
                  <a:srgbClr val="3366FF"/>
                </a:solidFill>
              </a:rPr>
              <a:t>Isolation </a:t>
            </a:r>
            <a:r>
              <a:rPr lang="en-US" sz="1400" i="1" dirty="0" smtClean="0">
                <a:solidFill>
                  <a:srgbClr val="3366FF"/>
                </a:solidFill>
              </a:rPr>
              <a:t>upon symptoms onset is VERY effective for preventing transmission</a:t>
            </a:r>
            <a:endParaRPr lang="en-US" sz="1400" i="1" dirty="0"/>
          </a:p>
        </p:txBody>
      </p:sp>
      <p:sp>
        <p:nvSpPr>
          <p:cNvPr id="8" name="Rectangle 7"/>
          <p:cNvSpPr/>
          <p:nvPr/>
        </p:nvSpPr>
        <p:spPr>
          <a:xfrm>
            <a:off x="3923928" y="5013176"/>
            <a:ext cx="4418947" cy="523220"/>
          </a:xfrm>
          <a:prstGeom prst="rect">
            <a:avLst/>
          </a:prstGeom>
        </p:spPr>
        <p:txBody>
          <a:bodyPr wrap="square">
            <a:spAutoFit/>
          </a:bodyPr>
          <a:lstStyle/>
          <a:p>
            <a:r>
              <a:rPr lang="en-US" sz="1400" i="1" dirty="0">
                <a:solidFill>
                  <a:srgbClr val="3366FF"/>
                </a:solidFill>
              </a:rPr>
              <a:t>Isolation </a:t>
            </a:r>
            <a:r>
              <a:rPr lang="en-US" sz="1400" i="1" dirty="0" smtClean="0">
                <a:solidFill>
                  <a:srgbClr val="3366FF"/>
                </a:solidFill>
              </a:rPr>
              <a:t>upon symptoms onset is NOT effective for preventing transmission</a:t>
            </a:r>
            <a:endParaRPr lang="en-US" sz="1400" i="1" dirty="0"/>
          </a:p>
        </p:txBody>
      </p:sp>
      <p:sp>
        <p:nvSpPr>
          <p:cNvPr id="9" name="TextBox 8"/>
          <p:cNvSpPr txBox="1"/>
          <p:nvPr/>
        </p:nvSpPr>
        <p:spPr>
          <a:xfrm>
            <a:off x="1657138" y="5425479"/>
            <a:ext cx="1258678" cy="307777"/>
          </a:xfrm>
          <a:prstGeom prst="rect">
            <a:avLst/>
          </a:prstGeom>
          <a:noFill/>
        </p:spPr>
        <p:txBody>
          <a:bodyPr wrap="none" rtlCol="0">
            <a:spAutoFit/>
          </a:bodyPr>
          <a:lstStyle/>
          <a:p>
            <a:r>
              <a:rPr lang="en-US" sz="1400" dirty="0" smtClean="0"/>
              <a:t>e.g. Influenza</a:t>
            </a:r>
            <a:endParaRPr lang="en-US" sz="1400" dirty="0"/>
          </a:p>
        </p:txBody>
      </p:sp>
      <p:sp>
        <p:nvSpPr>
          <p:cNvPr id="10" name="TextBox 9"/>
          <p:cNvSpPr txBox="1"/>
          <p:nvPr/>
        </p:nvSpPr>
        <p:spPr>
          <a:xfrm>
            <a:off x="1665484" y="4016361"/>
            <a:ext cx="1023037" cy="307777"/>
          </a:xfrm>
          <a:prstGeom prst="rect">
            <a:avLst/>
          </a:prstGeom>
          <a:noFill/>
        </p:spPr>
        <p:txBody>
          <a:bodyPr wrap="none" rtlCol="0">
            <a:spAutoFit/>
          </a:bodyPr>
          <a:lstStyle/>
          <a:p>
            <a:r>
              <a:rPr lang="en-US" sz="1400" dirty="0" smtClean="0"/>
              <a:t>e.g. SARS</a:t>
            </a:r>
            <a:endParaRPr lang="en-US" sz="1400" dirty="0"/>
          </a:p>
        </p:txBody>
      </p:sp>
      <p:sp>
        <p:nvSpPr>
          <p:cNvPr id="7" name="Title 1"/>
          <p:cNvSpPr>
            <a:spLocks noGrp="1"/>
          </p:cNvSpPr>
          <p:nvPr>
            <p:ph type="title"/>
          </p:nvPr>
        </p:nvSpPr>
        <p:spPr>
          <a:xfrm>
            <a:off x="457200" y="120750"/>
            <a:ext cx="8229600" cy="715962"/>
          </a:xfrm>
        </p:spPr>
        <p:txBody>
          <a:bodyPr/>
          <a:lstStyle/>
          <a:p>
            <a:r>
              <a:rPr lang="en-US" dirty="0" smtClean="0">
                <a:latin typeface="Cambria" panose="02040503050406030204" pitchFamily="18" charset="0"/>
              </a:rPr>
              <a:t>Timescale of disease transmission</a:t>
            </a:r>
            <a:endParaRPr lang="en-US" dirty="0">
              <a:latin typeface="Cambria" panose="02040503050406030204" pitchFamily="18" charset="0"/>
            </a:endParaRPr>
          </a:p>
        </p:txBody>
      </p:sp>
      <p:sp>
        <p:nvSpPr>
          <p:cNvPr id="2" name="Rectangle 1"/>
          <p:cNvSpPr/>
          <p:nvPr/>
        </p:nvSpPr>
        <p:spPr>
          <a:xfrm>
            <a:off x="729117" y="952852"/>
            <a:ext cx="7947339" cy="1107996"/>
          </a:xfrm>
          <a:prstGeom prst="rect">
            <a:avLst/>
          </a:prstGeom>
        </p:spPr>
        <p:txBody>
          <a:bodyPr wrap="square">
            <a:spAutoFit/>
          </a:bodyPr>
          <a:lstStyle/>
          <a:p>
            <a:pPr marL="0" indent="0">
              <a:buNone/>
            </a:pPr>
            <a:r>
              <a:rPr lang="en-US" sz="2200" dirty="0" smtClean="0">
                <a:latin typeface="Cambria" panose="02040503050406030204" pitchFamily="18" charset="0"/>
              </a:rPr>
              <a:t>Latent period</a:t>
            </a:r>
          </a:p>
          <a:p>
            <a:pPr marL="460375" indent="-231775">
              <a:buFont typeface="Arial" panose="020B0604020202020204" pitchFamily="34" charset="0"/>
              <a:buChar char="•"/>
            </a:pPr>
            <a:r>
              <a:rPr lang="en-US" sz="2200" dirty="0" smtClean="0">
                <a:latin typeface="Cambria" panose="02040503050406030204" pitchFamily="18" charset="0"/>
              </a:rPr>
              <a:t>The time it takes to </a:t>
            </a:r>
            <a:r>
              <a:rPr lang="en-US" sz="2200" dirty="0">
                <a:latin typeface="Cambria" panose="02040503050406030204" pitchFamily="18" charset="0"/>
              </a:rPr>
              <a:t>become infectious after </a:t>
            </a:r>
            <a:r>
              <a:rPr lang="en-US" sz="2200" dirty="0" smtClean="0">
                <a:latin typeface="Cambria" panose="02040503050406030204" pitchFamily="18" charset="0"/>
              </a:rPr>
              <a:t>infection.</a:t>
            </a:r>
            <a:endParaRPr lang="en-US" sz="2200" dirty="0">
              <a:latin typeface="Cambria" panose="02040503050406030204" pitchFamily="18" charset="0"/>
            </a:endParaRPr>
          </a:p>
          <a:p>
            <a:pPr marL="460375" indent="-231775">
              <a:buFont typeface="Arial" panose="020B0604020202020204" pitchFamily="34" charset="0"/>
              <a:buChar char="•"/>
            </a:pPr>
            <a:r>
              <a:rPr lang="en-US" sz="2200" dirty="0" smtClean="0">
                <a:latin typeface="Cambria" panose="02040503050406030204" pitchFamily="18" charset="0"/>
              </a:rPr>
              <a:t>Can </a:t>
            </a:r>
            <a:r>
              <a:rPr lang="en-US" sz="2200" dirty="0">
                <a:latin typeface="Cambria" panose="02040503050406030204" pitchFamily="18" charset="0"/>
              </a:rPr>
              <a:t>be longer or shorter than incubation period.</a:t>
            </a:r>
          </a:p>
        </p:txBody>
      </p:sp>
    </p:spTree>
    <p:extLst>
      <p:ext uri="{BB962C8B-B14F-4D97-AF65-F5344CB8AC3E}">
        <p14:creationId xmlns:p14="http://schemas.microsoft.com/office/powerpoint/2010/main" val="154649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549" y="3805232"/>
            <a:ext cx="4409483" cy="300814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3933056"/>
            <a:ext cx="4277736" cy="2918267"/>
          </a:xfrm>
          <a:prstGeom prst="rect">
            <a:avLst/>
          </a:prstGeom>
        </p:spPr>
      </p:pic>
      <p:sp>
        <p:nvSpPr>
          <p:cNvPr id="3" name="Content Placeholder 2"/>
          <p:cNvSpPr>
            <a:spLocks noGrp="1"/>
          </p:cNvSpPr>
          <p:nvPr>
            <p:ph idx="1"/>
          </p:nvPr>
        </p:nvSpPr>
        <p:spPr>
          <a:xfrm>
            <a:off x="457200" y="836712"/>
            <a:ext cx="8229600" cy="5688632"/>
          </a:xfrm>
        </p:spPr>
        <p:txBody>
          <a:bodyPr/>
          <a:lstStyle/>
          <a:p>
            <a:r>
              <a:rPr lang="en-US" sz="2200" dirty="0" smtClean="0"/>
              <a:t>Mean generation time </a:t>
            </a:r>
            <a:r>
              <a:rPr lang="en-US" sz="2200" i="1" dirty="0" err="1" smtClean="0"/>
              <a:t>T</a:t>
            </a:r>
            <a:r>
              <a:rPr lang="en-US" sz="2200" i="1" baseline="-25000" dirty="0" err="1" smtClean="0"/>
              <a:t>g</a:t>
            </a:r>
            <a:r>
              <a:rPr lang="en-US" sz="2200" dirty="0" smtClean="0"/>
              <a:t>: the average time it takes an index case to infect other individuals after he becomes infected.</a:t>
            </a:r>
          </a:p>
          <a:p>
            <a:endParaRPr lang="en-US" dirty="0" smtClean="0"/>
          </a:p>
          <a:p>
            <a:endParaRPr lang="en-US" dirty="0" smtClean="0"/>
          </a:p>
          <a:p>
            <a:pPr marL="0" indent="0">
              <a:buNone/>
            </a:pPr>
            <a:endParaRPr lang="en-US" dirty="0" smtClean="0"/>
          </a:p>
          <a:p>
            <a:r>
              <a:rPr lang="en-US" sz="2200" i="1" dirty="0" smtClean="0"/>
              <a:t>R</a:t>
            </a:r>
            <a:r>
              <a:rPr lang="en-US" sz="2200" baseline="-25000" dirty="0" smtClean="0"/>
              <a:t>0</a:t>
            </a:r>
            <a:r>
              <a:rPr lang="en-US" sz="2200" dirty="0" smtClean="0"/>
              <a:t>, </a:t>
            </a:r>
            <a:r>
              <a:rPr lang="en-US" sz="2200" i="1" dirty="0" err="1" smtClean="0"/>
              <a:t>T</a:t>
            </a:r>
            <a:r>
              <a:rPr lang="en-US" sz="2200" i="1" baseline="-25000" dirty="0" err="1" smtClean="0"/>
              <a:t>g</a:t>
            </a:r>
            <a:r>
              <a:rPr lang="en-US" sz="2200" dirty="0" smtClean="0"/>
              <a:t> and epidemic growth rate </a:t>
            </a:r>
            <a:r>
              <a:rPr lang="en-US" sz="2200" i="1" dirty="0" smtClean="0"/>
              <a:t>r</a:t>
            </a:r>
            <a:r>
              <a:rPr lang="en-US" sz="2200" dirty="0" smtClean="0"/>
              <a:t> are interrelated. For a given </a:t>
            </a:r>
            <a:r>
              <a:rPr lang="en-US" sz="2200" i="1" dirty="0" smtClean="0"/>
              <a:t>R</a:t>
            </a:r>
            <a:r>
              <a:rPr lang="en-US" sz="2200" baseline="-25000" dirty="0" smtClean="0"/>
              <a:t>0</a:t>
            </a:r>
            <a:r>
              <a:rPr lang="en-US" sz="2200" dirty="0" smtClean="0"/>
              <a:t>, a shorter </a:t>
            </a:r>
            <a:r>
              <a:rPr lang="en-US" sz="2200" i="1" dirty="0" err="1" smtClean="0"/>
              <a:t>T</a:t>
            </a:r>
            <a:r>
              <a:rPr lang="en-US" sz="2200" i="1" baseline="-25000" dirty="0" err="1" smtClean="0"/>
              <a:t>g</a:t>
            </a:r>
            <a:r>
              <a:rPr lang="en-US" sz="2200" dirty="0" smtClean="0"/>
              <a:t> means a higher growth rate.</a:t>
            </a:r>
            <a:endParaRPr lang="en-US" sz="2200" baseline="-25000" dirty="0" smtClean="0"/>
          </a:p>
          <a:p>
            <a:pPr lvl="1">
              <a:buNone/>
            </a:pPr>
            <a:endParaRPr lang="en-US" dirty="0" smtClean="0"/>
          </a:p>
        </p:txBody>
      </p:sp>
      <p:sp>
        <p:nvSpPr>
          <p:cNvPr id="2" name="Title 1"/>
          <p:cNvSpPr>
            <a:spLocks noGrp="1"/>
          </p:cNvSpPr>
          <p:nvPr>
            <p:ph type="title"/>
          </p:nvPr>
        </p:nvSpPr>
        <p:spPr>
          <a:xfrm>
            <a:off x="457200" y="192758"/>
            <a:ext cx="8229600" cy="715962"/>
          </a:xfrm>
        </p:spPr>
        <p:txBody>
          <a:bodyPr>
            <a:normAutofit/>
          </a:bodyPr>
          <a:lstStyle/>
          <a:p>
            <a:r>
              <a:rPr lang="en-US" dirty="0" smtClean="0"/>
              <a:t>Epidemic growth rate depends on </a:t>
            </a:r>
            <a:r>
              <a:rPr lang="en-US" i="1" dirty="0" smtClean="0"/>
              <a:t>R</a:t>
            </a:r>
            <a:r>
              <a:rPr lang="en-US" baseline="-25000" dirty="0" smtClean="0"/>
              <a:t>0</a:t>
            </a:r>
            <a:r>
              <a:rPr lang="en-US" dirty="0" smtClean="0"/>
              <a:t> and </a:t>
            </a:r>
            <a:r>
              <a:rPr lang="en-US" i="1" dirty="0" err="1" smtClean="0"/>
              <a:t>T</a:t>
            </a:r>
            <a:r>
              <a:rPr lang="en-US" i="1" baseline="-25000" dirty="0" err="1" smtClean="0"/>
              <a:t>g</a:t>
            </a:r>
            <a:endParaRPr lang="en-US" i="1" baseline="-25000" dirty="0"/>
          </a:p>
        </p:txBody>
      </p:sp>
      <p:sp>
        <p:nvSpPr>
          <p:cNvPr id="14" name="TextBox 13"/>
          <p:cNvSpPr txBox="1"/>
          <p:nvPr/>
        </p:nvSpPr>
        <p:spPr>
          <a:xfrm>
            <a:off x="5029200" y="2123038"/>
            <a:ext cx="3345962" cy="400110"/>
          </a:xfrm>
          <a:prstGeom prst="rect">
            <a:avLst/>
          </a:prstGeom>
          <a:noFill/>
        </p:spPr>
        <p:txBody>
          <a:bodyPr wrap="none" rtlCol="0">
            <a:spAutoFit/>
          </a:bodyPr>
          <a:lstStyle/>
          <a:p>
            <a:r>
              <a:rPr lang="en-US" sz="2000" i="1" dirty="0" err="1" smtClean="0">
                <a:latin typeface="Cambria"/>
                <a:cs typeface="Cambria"/>
              </a:rPr>
              <a:t>T</a:t>
            </a:r>
            <a:r>
              <a:rPr lang="en-US" sz="2000" i="1" baseline="-25000" dirty="0" err="1" smtClean="0">
                <a:latin typeface="Cambria"/>
                <a:cs typeface="Cambria"/>
              </a:rPr>
              <a:t>g</a:t>
            </a:r>
            <a:r>
              <a:rPr lang="en-US" sz="2000" dirty="0" smtClean="0">
                <a:latin typeface="Cambria"/>
                <a:cs typeface="Cambria"/>
              </a:rPr>
              <a:t> = the average of </a:t>
            </a:r>
            <a:r>
              <a:rPr lang="en-US" sz="2000" i="1" dirty="0" smtClean="0">
                <a:latin typeface="Cambria"/>
                <a:cs typeface="Cambria"/>
              </a:rPr>
              <a:t>t</a:t>
            </a:r>
            <a:r>
              <a:rPr lang="en-US" sz="2000" baseline="-25000" dirty="0" smtClean="0">
                <a:latin typeface="Cambria"/>
                <a:cs typeface="Cambria"/>
              </a:rPr>
              <a:t>1</a:t>
            </a:r>
            <a:r>
              <a:rPr lang="en-US" sz="2000" dirty="0" smtClean="0">
                <a:latin typeface="Cambria"/>
                <a:cs typeface="Cambria"/>
              </a:rPr>
              <a:t>, </a:t>
            </a:r>
            <a:r>
              <a:rPr lang="en-US" sz="2000" i="1" dirty="0" smtClean="0">
                <a:latin typeface="Cambria"/>
                <a:cs typeface="Cambria"/>
              </a:rPr>
              <a:t>t</a:t>
            </a:r>
            <a:r>
              <a:rPr lang="en-US" sz="2000" baseline="-25000" dirty="0" smtClean="0">
                <a:latin typeface="Cambria"/>
                <a:cs typeface="Cambria"/>
              </a:rPr>
              <a:t>2</a:t>
            </a:r>
            <a:r>
              <a:rPr lang="en-US" sz="2000" dirty="0" smtClean="0">
                <a:latin typeface="Cambria"/>
                <a:cs typeface="Cambria"/>
              </a:rPr>
              <a:t>, </a:t>
            </a:r>
            <a:r>
              <a:rPr lang="en-US" sz="2000" i="1" dirty="0" smtClean="0">
                <a:latin typeface="Cambria"/>
                <a:cs typeface="Cambria"/>
              </a:rPr>
              <a:t>t</a:t>
            </a:r>
            <a:r>
              <a:rPr lang="en-US" sz="2000" baseline="-25000" dirty="0" smtClean="0">
                <a:latin typeface="Cambria"/>
                <a:cs typeface="Cambria"/>
              </a:rPr>
              <a:t>3</a:t>
            </a:r>
            <a:r>
              <a:rPr lang="en-US" sz="2000" dirty="0" smtClean="0">
                <a:latin typeface="Cambria"/>
                <a:cs typeface="Cambria"/>
              </a:rPr>
              <a:t>, </a:t>
            </a:r>
            <a:r>
              <a:rPr lang="en-US" sz="2000" i="1" dirty="0" smtClean="0">
                <a:latin typeface="Cambria"/>
                <a:cs typeface="Cambria"/>
              </a:rPr>
              <a:t>t</a:t>
            </a:r>
            <a:r>
              <a:rPr lang="en-US" sz="2000" baseline="-25000" dirty="0" smtClean="0">
                <a:latin typeface="Cambria"/>
                <a:cs typeface="Cambria"/>
              </a:rPr>
              <a:t>4</a:t>
            </a:r>
            <a:endParaRPr lang="en-US" sz="2000" baseline="-25000" dirty="0">
              <a:latin typeface="Cambria"/>
              <a:cs typeface="Cambria"/>
            </a:endParaRPr>
          </a:p>
        </p:txBody>
      </p:sp>
      <p:grpSp>
        <p:nvGrpSpPr>
          <p:cNvPr id="19" name="Group 18"/>
          <p:cNvGrpSpPr/>
          <p:nvPr/>
        </p:nvGrpSpPr>
        <p:grpSpPr>
          <a:xfrm>
            <a:off x="1905000" y="1700808"/>
            <a:ext cx="2590800" cy="1359932"/>
            <a:chOff x="1905000" y="1997060"/>
            <a:chExt cx="2590800" cy="1359932"/>
          </a:xfrm>
        </p:grpSpPr>
        <p:sp>
          <p:nvSpPr>
            <p:cNvPr id="5" name="Oval 4"/>
            <p:cNvSpPr/>
            <p:nvPr/>
          </p:nvSpPr>
          <p:spPr>
            <a:xfrm>
              <a:off x="4038600" y="2213992"/>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67200" y="2747392"/>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2800" y="3128392"/>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4" idx="7"/>
              <a:endCxn id="15" idx="2"/>
            </p:cNvCxnSpPr>
            <p:nvPr/>
          </p:nvCxnSpPr>
          <p:spPr>
            <a:xfrm rot="5400000" flipH="1" flipV="1">
              <a:off x="2385872" y="1966342"/>
              <a:ext cx="300178" cy="871678"/>
            </a:xfrm>
            <a:prstGeom prst="straightConnector1">
              <a:avLst/>
            </a:prstGeom>
            <a:ln>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6"/>
              <a:endCxn id="5" idx="2"/>
            </p:cNvCxnSpPr>
            <p:nvPr/>
          </p:nvCxnSpPr>
          <p:spPr>
            <a:xfrm flipV="1">
              <a:off x="2133600" y="2328292"/>
              <a:ext cx="1905000" cy="304800"/>
            </a:xfrm>
            <a:prstGeom prst="straightConnector1">
              <a:avLst/>
            </a:prstGeom>
            <a:ln>
              <a:tailEnd type="triangle" w="lg"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5"/>
              <a:endCxn id="6" idx="2"/>
            </p:cNvCxnSpPr>
            <p:nvPr/>
          </p:nvCxnSpPr>
          <p:spPr>
            <a:xfrm rot="16200000" flipH="1">
              <a:off x="3109772" y="1704264"/>
              <a:ext cx="147778" cy="2167078"/>
            </a:xfrm>
            <a:prstGeom prst="straightConnector1">
              <a:avLst/>
            </a:prstGeom>
            <a:ln>
              <a:tailEnd type="triangle" w="lg"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4"/>
              <a:endCxn id="7" idx="2"/>
            </p:cNvCxnSpPr>
            <p:nvPr/>
          </p:nvCxnSpPr>
          <p:spPr>
            <a:xfrm rot="16200000" flipH="1">
              <a:off x="2438400" y="2328292"/>
              <a:ext cx="495300" cy="1333500"/>
            </a:xfrm>
            <a:prstGeom prst="straightConnector1">
              <a:avLst/>
            </a:prstGeom>
            <a:ln>
              <a:tailEnd type="triangle" w="lg"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51723" y="2835260"/>
              <a:ext cx="363077" cy="369332"/>
            </a:xfrm>
            <a:prstGeom prst="rect">
              <a:avLst/>
            </a:prstGeom>
            <a:noFill/>
          </p:spPr>
          <p:txBody>
            <a:bodyPr wrap="none" rtlCol="0">
              <a:spAutoFit/>
            </a:bodyPr>
            <a:lstStyle/>
            <a:p>
              <a:r>
                <a:rPr lang="en-US" i="1" dirty="0" smtClean="0">
                  <a:latin typeface="Cambria"/>
                  <a:cs typeface="Cambria"/>
                </a:rPr>
                <a:t>t</a:t>
              </a:r>
              <a:r>
                <a:rPr lang="en-US" baseline="-25000" dirty="0" smtClean="0"/>
                <a:t>3</a:t>
              </a:r>
              <a:endParaRPr lang="en-US" dirty="0"/>
            </a:p>
          </p:txBody>
        </p:sp>
        <p:sp>
          <p:nvSpPr>
            <p:cNvPr id="13" name="TextBox 12"/>
            <p:cNvSpPr txBox="1"/>
            <p:nvPr/>
          </p:nvSpPr>
          <p:spPr>
            <a:xfrm>
              <a:off x="2438400" y="2987660"/>
              <a:ext cx="363077" cy="369332"/>
            </a:xfrm>
            <a:prstGeom prst="rect">
              <a:avLst/>
            </a:prstGeom>
            <a:noFill/>
          </p:spPr>
          <p:txBody>
            <a:bodyPr wrap="none" rtlCol="0">
              <a:spAutoFit/>
            </a:bodyPr>
            <a:lstStyle/>
            <a:p>
              <a:r>
                <a:rPr lang="en-US" i="1" dirty="0" smtClean="0">
                  <a:latin typeface="Cambria"/>
                  <a:cs typeface="Cambria"/>
                </a:rPr>
                <a:t>t</a:t>
              </a:r>
              <a:r>
                <a:rPr lang="en-US" baseline="-25000" dirty="0" smtClean="0"/>
                <a:t>4</a:t>
              </a:r>
              <a:endParaRPr lang="en-US" dirty="0"/>
            </a:p>
          </p:txBody>
        </p:sp>
        <p:sp>
          <p:nvSpPr>
            <p:cNvPr id="15" name="Oval 14"/>
            <p:cNvSpPr/>
            <p:nvPr/>
          </p:nvSpPr>
          <p:spPr>
            <a:xfrm>
              <a:off x="2971800" y="2137792"/>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86000" y="1997060"/>
              <a:ext cx="363077" cy="369332"/>
            </a:xfrm>
            <a:prstGeom prst="rect">
              <a:avLst/>
            </a:prstGeom>
            <a:noFill/>
          </p:spPr>
          <p:txBody>
            <a:bodyPr wrap="none" rtlCol="0">
              <a:spAutoFit/>
            </a:bodyPr>
            <a:lstStyle/>
            <a:p>
              <a:r>
                <a:rPr lang="en-US" i="1" dirty="0" smtClean="0">
                  <a:latin typeface="Cambria"/>
                  <a:cs typeface="Cambria"/>
                </a:rPr>
                <a:t>t</a:t>
              </a:r>
              <a:r>
                <a:rPr lang="en-US" baseline="-25000" dirty="0" smtClean="0"/>
                <a:t>1</a:t>
              </a:r>
              <a:endParaRPr lang="en-US" dirty="0"/>
            </a:p>
          </p:txBody>
        </p:sp>
        <p:sp>
          <p:nvSpPr>
            <p:cNvPr id="18" name="TextBox 17"/>
            <p:cNvSpPr txBox="1"/>
            <p:nvPr/>
          </p:nvSpPr>
          <p:spPr>
            <a:xfrm>
              <a:off x="3429000" y="1997060"/>
              <a:ext cx="370667" cy="369332"/>
            </a:xfrm>
            <a:prstGeom prst="rect">
              <a:avLst/>
            </a:prstGeom>
            <a:noFill/>
          </p:spPr>
          <p:txBody>
            <a:bodyPr wrap="none" rtlCol="0">
              <a:spAutoFit/>
            </a:bodyPr>
            <a:lstStyle/>
            <a:p>
              <a:r>
                <a:rPr lang="en-US" i="1" dirty="0" smtClean="0">
                  <a:latin typeface="Cambria"/>
                  <a:cs typeface="Cambria"/>
                </a:rPr>
                <a:t>t</a:t>
              </a:r>
              <a:r>
                <a:rPr lang="en-US" baseline="-25000" dirty="0" smtClean="0"/>
                <a:t>2</a:t>
              </a:r>
              <a:endParaRPr lang="en-US" dirty="0"/>
            </a:p>
          </p:txBody>
        </p:sp>
        <p:sp>
          <p:nvSpPr>
            <p:cNvPr id="4" name="Oval 3"/>
            <p:cNvSpPr/>
            <p:nvPr/>
          </p:nvSpPr>
          <p:spPr>
            <a:xfrm>
              <a:off x="1905000" y="2518792"/>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 name="TextBox 21"/>
              <p:cNvSpPr txBox="1"/>
              <p:nvPr/>
            </p:nvSpPr>
            <p:spPr>
              <a:xfrm>
                <a:off x="1893815" y="4869160"/>
                <a:ext cx="1342612"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𝑔</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893815" y="4869160"/>
                <a:ext cx="1342612" cy="299569"/>
              </a:xfrm>
              <a:prstGeom prst="rect">
                <a:avLst/>
              </a:prstGeom>
              <a:blipFill rotWithShape="1">
                <a:blip r:embed="rId5"/>
                <a:stretch>
                  <a:fillRect l="-4091" r="-1364"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235896" y="4869160"/>
                <a:ext cx="1072408" cy="282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𝑔</m:t>
                              </m:r>
                            </m:sub>
                          </m:sSub>
                          <m:r>
                            <m:rPr>
                              <m:nor/>
                            </m:rPr>
                            <a:rPr lang="en-US" dirty="0"/>
                            <m:t> </m:t>
                          </m:r>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235896" y="4869160"/>
                <a:ext cx="1072408" cy="282834"/>
              </a:xfrm>
              <a:prstGeom prst="rect">
                <a:avLst/>
              </a:prstGeom>
              <a:blipFill rotWithShape="1">
                <a:blip r:embed="rId6"/>
                <a:stretch>
                  <a:fillRect l="-5682" b="-17391"/>
                </a:stretch>
              </a:blipFill>
            </p:spPr>
            <p:txBody>
              <a:bodyPr/>
              <a:lstStyle/>
              <a:p>
                <a:r>
                  <a:rPr lang="en-US">
                    <a:noFill/>
                  </a:rPr>
                  <a:t> </a:t>
                </a:r>
              </a:p>
            </p:txBody>
          </p:sp>
        </mc:Fallback>
      </mc:AlternateContent>
    </p:spTree>
    <p:extLst>
      <p:ext uri="{BB962C8B-B14F-4D97-AF65-F5344CB8AC3E}">
        <p14:creationId xmlns:p14="http://schemas.microsoft.com/office/powerpoint/2010/main" val="146143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0" name="TextBox 29"/>
          <p:cNvSpPr txBox="1"/>
          <p:nvPr/>
        </p:nvSpPr>
        <p:spPr>
          <a:xfrm>
            <a:off x="1143000" y="1852136"/>
            <a:ext cx="1311578" cy="369332"/>
          </a:xfrm>
          <a:prstGeom prst="rect">
            <a:avLst/>
          </a:prstGeom>
          <a:noFill/>
          <a:effectLst/>
        </p:spPr>
        <p:txBody>
          <a:bodyPr wrap="none" rtlCol="0">
            <a:spAutoFit/>
          </a:bodyPr>
          <a:lstStyle/>
          <a:p>
            <a:r>
              <a:rPr lang="en-US" dirty="0" smtClean="0">
                <a:latin typeface="Cambria" panose="02040503050406030204" pitchFamily="18" charset="0"/>
              </a:rPr>
              <a:t>Susceptible</a:t>
            </a:r>
          </a:p>
        </p:txBody>
      </p:sp>
      <p:sp>
        <p:nvSpPr>
          <p:cNvPr id="31" name="Oval 30"/>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2" name="TextBox 31"/>
          <p:cNvSpPr txBox="1"/>
          <p:nvPr/>
        </p:nvSpPr>
        <p:spPr>
          <a:xfrm>
            <a:off x="1143000" y="2309336"/>
            <a:ext cx="986104" cy="369332"/>
          </a:xfrm>
          <a:prstGeom prst="rect">
            <a:avLst/>
          </a:prstGeom>
          <a:noFill/>
          <a:effectLst/>
        </p:spPr>
        <p:txBody>
          <a:bodyPr wrap="none" rtlCol="0">
            <a:spAutoFit/>
          </a:bodyPr>
          <a:lstStyle/>
          <a:p>
            <a:r>
              <a:rPr lang="en-US" dirty="0" smtClean="0">
                <a:latin typeface="Cambria" panose="02040503050406030204" pitchFamily="18" charset="0"/>
              </a:rPr>
              <a:t>Infected</a:t>
            </a:r>
          </a:p>
        </p:txBody>
      </p:sp>
      <p:sp>
        <p:nvSpPr>
          <p:cNvPr id="33" name="Oval 32"/>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4" name="TextBox 33"/>
          <p:cNvSpPr txBox="1"/>
          <p:nvPr/>
        </p:nvSpPr>
        <p:spPr>
          <a:xfrm>
            <a:off x="1143000" y="2754868"/>
            <a:ext cx="3867725" cy="369332"/>
          </a:xfrm>
          <a:prstGeom prst="rect">
            <a:avLst/>
          </a:prstGeom>
          <a:noFill/>
          <a:effectLst/>
        </p:spPr>
        <p:txBody>
          <a:bodyPr wrap="none" rtlCol="0">
            <a:spAutoFit/>
          </a:bodyPr>
          <a:lstStyle/>
          <a:p>
            <a:r>
              <a:rPr lang="en-US" dirty="0" smtClean="0">
                <a:latin typeface="Cambria" panose="02040503050406030204" pitchFamily="18" charset="0"/>
              </a:rPr>
              <a:t>Vaccinated(100</a:t>
            </a:r>
            <a:r>
              <a:rPr lang="en-US" dirty="0">
                <a:latin typeface="Cambria" panose="02040503050406030204" pitchFamily="18" charset="0"/>
              </a:rPr>
              <a:t>% </a:t>
            </a:r>
            <a:r>
              <a:rPr lang="en-US" dirty="0" smtClean="0">
                <a:latin typeface="Cambria" panose="02040503050406030204" pitchFamily="18" charset="0"/>
              </a:rPr>
              <a:t>directly protected)</a:t>
            </a:r>
          </a:p>
        </p:txBody>
      </p:sp>
      <p:sp>
        <p:nvSpPr>
          <p:cNvPr id="25" name="Oval 24"/>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6" name="Oval 25"/>
          <p:cNvSpPr/>
          <p:nvPr/>
        </p:nvSpPr>
        <p:spPr>
          <a:xfrm>
            <a:off x="3337560" y="52681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7" name="Oval 26"/>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35" name="Oval 34"/>
          <p:cNvSpPr/>
          <p:nvPr/>
        </p:nvSpPr>
        <p:spPr>
          <a:xfrm>
            <a:off x="1203960" y="51919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36" name="Oval 35"/>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7" name="Oval 36"/>
          <p:cNvSpPr/>
          <p:nvPr/>
        </p:nvSpPr>
        <p:spPr>
          <a:xfrm>
            <a:off x="2506980" y="48109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8" name="Oval 37"/>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9" name="Oval 38"/>
          <p:cNvSpPr/>
          <p:nvPr/>
        </p:nvSpPr>
        <p:spPr>
          <a:xfrm>
            <a:off x="1981200" y="42013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40" name="Oval 39"/>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Oval 40"/>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Oval 41"/>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3" name="Oval 42"/>
          <p:cNvSpPr/>
          <p:nvPr/>
        </p:nvSpPr>
        <p:spPr>
          <a:xfrm>
            <a:off x="1804479" y="48871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4" name="Oval 43"/>
          <p:cNvSpPr/>
          <p:nvPr/>
        </p:nvSpPr>
        <p:spPr>
          <a:xfrm>
            <a:off x="2506980" y="542010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5" name="Oval 44"/>
          <p:cNvSpPr/>
          <p:nvPr/>
        </p:nvSpPr>
        <p:spPr>
          <a:xfrm>
            <a:off x="1158627"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6" name="Oval 45"/>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47" name="Straight Arrow Connector 46"/>
          <p:cNvCxnSpPr>
            <a:endCxn id="27"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821180" y="5471165"/>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8"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3" name="Rectangle 2"/>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102340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34" name="Oval 33"/>
          <p:cNvSpPr/>
          <p:nvPr/>
        </p:nvSpPr>
        <p:spPr>
          <a:xfrm>
            <a:off x="3337560" y="5268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Oval 34"/>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36" name="Oval 35"/>
          <p:cNvSpPr/>
          <p:nvPr/>
        </p:nvSpPr>
        <p:spPr>
          <a:xfrm>
            <a:off x="1203960" y="5191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37" name="Oval 36"/>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8" name="Oval 37"/>
          <p:cNvSpPr/>
          <p:nvPr/>
        </p:nvSpPr>
        <p:spPr>
          <a:xfrm>
            <a:off x="2506980" y="4810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7" name="Oval 56"/>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8" name="Oval 57"/>
          <p:cNvSpPr/>
          <p:nvPr/>
        </p:nvSpPr>
        <p:spPr>
          <a:xfrm>
            <a:off x="1981200"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59" name="Oval 58"/>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0" name="Oval 59"/>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1" name="Oval 60"/>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62" name="Oval 61"/>
          <p:cNvSpPr/>
          <p:nvPr/>
        </p:nvSpPr>
        <p:spPr>
          <a:xfrm>
            <a:off x="1804479" y="4887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71" name="Oval 70"/>
          <p:cNvSpPr/>
          <p:nvPr/>
        </p:nvSpPr>
        <p:spPr>
          <a:xfrm>
            <a:off x="2506980" y="542010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Oval 71"/>
          <p:cNvSpPr/>
          <p:nvPr/>
        </p:nvSpPr>
        <p:spPr>
          <a:xfrm>
            <a:off x="1158627" y="599067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Oval 72"/>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75" name="Straight Arrow Connector 74"/>
          <p:cNvCxnSpPr>
            <a:endCxn id="35"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821180" y="5471165"/>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78" name="Straight Arrow Connector 77"/>
          <p:cNvCxnSpPr>
            <a:stCxn id="35" idx="4"/>
            <a:endCxn id="36" idx="0"/>
          </p:cNvCxnSpPr>
          <p:nvPr/>
        </p:nvCxnSpPr>
        <p:spPr>
          <a:xfrm flipH="1">
            <a:off x="1363980" y="4521372"/>
            <a:ext cx="114687" cy="6705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6" idx="4"/>
            <a:endCxn id="72" idx="0"/>
          </p:cNvCxnSpPr>
          <p:nvPr/>
        </p:nvCxnSpPr>
        <p:spPr>
          <a:xfrm flipH="1">
            <a:off x="1318647" y="5511972"/>
            <a:ext cx="45333" cy="478704"/>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6" idx="6"/>
            <a:endCxn id="76" idx="1"/>
          </p:cNvCxnSpPr>
          <p:nvPr/>
        </p:nvCxnSpPr>
        <p:spPr>
          <a:xfrm>
            <a:off x="1524000" y="5351952"/>
            <a:ext cx="344049" cy="166082"/>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5" idx="6"/>
            <a:endCxn id="58" idx="2"/>
          </p:cNvCxnSpPr>
          <p:nvPr/>
        </p:nvCxnSpPr>
        <p:spPr>
          <a:xfrm>
            <a:off x="1638687" y="4361352"/>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8" idx="4"/>
            <a:endCxn id="62" idx="0"/>
          </p:cNvCxnSpPr>
          <p:nvPr/>
        </p:nvCxnSpPr>
        <p:spPr>
          <a:xfrm flipH="1">
            <a:off x="1964499" y="4521372"/>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8" idx="5"/>
            <a:endCxn id="38" idx="1"/>
          </p:cNvCxnSpPr>
          <p:nvPr/>
        </p:nvCxnSpPr>
        <p:spPr>
          <a:xfrm>
            <a:off x="2254371" y="4474503"/>
            <a:ext cx="299478" cy="3832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5"/>
            <a:endCxn id="34" idx="1"/>
          </p:cNvCxnSpPr>
          <p:nvPr/>
        </p:nvCxnSpPr>
        <p:spPr>
          <a:xfrm>
            <a:off x="2780151" y="5084103"/>
            <a:ext cx="604278" cy="2308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8" idx="4"/>
            <a:endCxn id="71" idx="0"/>
          </p:cNvCxnSpPr>
          <p:nvPr/>
        </p:nvCxnSpPr>
        <p:spPr>
          <a:xfrm>
            <a:off x="2667000" y="5130972"/>
            <a:ext cx="0" cy="289136"/>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TextBox 41"/>
          <p:cNvSpPr txBox="1"/>
          <p:nvPr/>
        </p:nvSpPr>
        <p:spPr>
          <a:xfrm>
            <a:off x="1143000" y="1852136"/>
            <a:ext cx="1311578" cy="369332"/>
          </a:xfrm>
          <a:prstGeom prst="rect">
            <a:avLst/>
          </a:prstGeom>
          <a:noFill/>
          <a:effectLst/>
        </p:spPr>
        <p:txBody>
          <a:bodyPr wrap="none" rtlCol="0">
            <a:spAutoFit/>
          </a:bodyPr>
          <a:lstStyle/>
          <a:p>
            <a:r>
              <a:rPr lang="en-US" dirty="0" smtClean="0">
                <a:latin typeface="Cambria" panose="02040503050406030204" pitchFamily="18" charset="0"/>
              </a:rPr>
              <a:t>Susceptible</a:t>
            </a:r>
          </a:p>
        </p:txBody>
      </p:sp>
      <p:sp>
        <p:nvSpPr>
          <p:cNvPr id="43" name="Oval 42"/>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4" name="TextBox 43"/>
          <p:cNvSpPr txBox="1"/>
          <p:nvPr/>
        </p:nvSpPr>
        <p:spPr>
          <a:xfrm>
            <a:off x="1143000" y="2309336"/>
            <a:ext cx="986104" cy="369332"/>
          </a:xfrm>
          <a:prstGeom prst="rect">
            <a:avLst/>
          </a:prstGeom>
          <a:noFill/>
          <a:effectLst/>
        </p:spPr>
        <p:txBody>
          <a:bodyPr wrap="none" rtlCol="0">
            <a:spAutoFit/>
          </a:bodyPr>
          <a:lstStyle/>
          <a:p>
            <a:r>
              <a:rPr lang="en-US" dirty="0" smtClean="0">
                <a:latin typeface="Cambria" panose="02040503050406030204" pitchFamily="18" charset="0"/>
              </a:rPr>
              <a:t>Infected</a:t>
            </a:r>
          </a:p>
        </p:txBody>
      </p:sp>
      <p:sp>
        <p:nvSpPr>
          <p:cNvPr id="45" name="Oval 44"/>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6" name="TextBox 45"/>
          <p:cNvSpPr txBox="1"/>
          <p:nvPr/>
        </p:nvSpPr>
        <p:spPr>
          <a:xfrm>
            <a:off x="1143000" y="2754868"/>
            <a:ext cx="3919022" cy="369332"/>
          </a:xfrm>
          <a:prstGeom prst="rect">
            <a:avLst/>
          </a:prstGeom>
          <a:noFill/>
          <a:effectLst/>
        </p:spPr>
        <p:txBody>
          <a:bodyPr wrap="none" rtlCol="0">
            <a:spAutoFit/>
          </a:bodyPr>
          <a:lstStyle/>
          <a:p>
            <a:r>
              <a:rPr lang="en-US" dirty="0" smtClean="0">
                <a:latin typeface="Cambria" panose="02040503050406030204" pitchFamily="18" charset="0"/>
              </a:rPr>
              <a:t>Vaccinated(100</a:t>
            </a:r>
            <a:r>
              <a:rPr lang="en-US" dirty="0">
                <a:latin typeface="Cambria" panose="02040503050406030204" pitchFamily="18" charset="0"/>
              </a:rPr>
              <a:t>% </a:t>
            </a:r>
            <a:r>
              <a:rPr lang="en-US" dirty="0" smtClean="0">
                <a:latin typeface="Cambria" panose="02040503050406030204" pitchFamily="18" charset="0"/>
              </a:rPr>
              <a:t>directly protected)</a:t>
            </a:r>
          </a:p>
        </p:txBody>
      </p:sp>
      <p:sp>
        <p:nvSpPr>
          <p:cNvPr id="40"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47" name="Rectangle 46"/>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7145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4704"/>
            <a:ext cx="8229600" cy="715962"/>
          </a:xfrm>
        </p:spPr>
        <p:txBody>
          <a:bodyPr/>
          <a:lstStyle/>
          <a:p>
            <a:r>
              <a:rPr lang="en-US" dirty="0" smtClean="0"/>
              <a:t>Learning outcome</a:t>
            </a:r>
            <a:endParaRPr lang="en-US" dirty="0"/>
          </a:p>
        </p:txBody>
      </p:sp>
      <p:sp>
        <p:nvSpPr>
          <p:cNvPr id="3" name="Content Placeholder 2"/>
          <p:cNvSpPr>
            <a:spLocks noGrp="1"/>
          </p:cNvSpPr>
          <p:nvPr>
            <p:ph idx="1"/>
          </p:nvPr>
        </p:nvSpPr>
        <p:spPr>
          <a:xfrm>
            <a:off x="457200" y="1002981"/>
            <a:ext cx="8229600" cy="5486400"/>
          </a:xfrm>
        </p:spPr>
        <p:txBody>
          <a:bodyPr/>
          <a:lstStyle/>
          <a:p>
            <a:endParaRPr lang="en-US" sz="2400" dirty="0" smtClean="0"/>
          </a:p>
          <a:p>
            <a:pPr marL="0" indent="0">
              <a:buNone/>
            </a:pPr>
            <a:endParaRPr lang="en-US" sz="2400" dirty="0"/>
          </a:p>
          <a:p>
            <a:pPr marL="0" indent="0">
              <a:buNone/>
            </a:pPr>
            <a:r>
              <a:rPr lang="en-US" sz="2400" dirty="0" smtClean="0"/>
              <a:t>To demonstrate the basic epidemiologic and modeling knowledge needed for building simple epidemic models</a:t>
            </a:r>
          </a:p>
          <a:p>
            <a:pPr marL="0" indent="0">
              <a:buNone/>
            </a:pPr>
            <a:r>
              <a:rPr lang="en-US" sz="2400" dirty="0" smtClean="0"/>
              <a:t> </a:t>
            </a:r>
          </a:p>
          <a:p>
            <a:endParaRPr lang="en-US" sz="2400" dirty="0" smtClean="0"/>
          </a:p>
          <a:p>
            <a:pPr marL="457200" lvl="1" indent="0">
              <a:buNone/>
            </a:pPr>
            <a:endParaRPr lang="en-US" dirty="0" smtClean="0"/>
          </a:p>
          <a:p>
            <a:pPr lvl="1"/>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004560" y="35903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 name="Oval 4"/>
          <p:cNvSpPr/>
          <p:nvPr/>
        </p:nvSpPr>
        <p:spPr>
          <a:xfrm>
            <a:off x="7620000" y="52820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 name="Oval 5"/>
          <p:cNvSpPr/>
          <p:nvPr/>
        </p:nvSpPr>
        <p:spPr>
          <a:xfrm>
            <a:off x="5601087"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7" name="Oval 6"/>
          <p:cNvSpPr/>
          <p:nvPr/>
        </p:nvSpPr>
        <p:spPr>
          <a:xfrm>
            <a:off x="5486400" y="52058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Oval 7"/>
          <p:cNvSpPr/>
          <p:nvPr/>
        </p:nvSpPr>
        <p:spPr>
          <a:xfrm>
            <a:off x="6729493" y="405519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Oval 8"/>
          <p:cNvSpPr/>
          <p:nvPr/>
        </p:nvSpPr>
        <p:spPr>
          <a:xfrm>
            <a:off x="6789420" y="48248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Oval 9"/>
          <p:cNvSpPr/>
          <p:nvPr/>
        </p:nvSpPr>
        <p:spPr>
          <a:xfrm>
            <a:off x="7237708" y="373515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1" name="Oval 10"/>
          <p:cNvSpPr/>
          <p:nvPr/>
        </p:nvSpPr>
        <p:spPr>
          <a:xfrm>
            <a:off x="6263640" y="42152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12" name="Oval 11"/>
          <p:cNvSpPr/>
          <p:nvPr/>
        </p:nvSpPr>
        <p:spPr>
          <a:xfrm>
            <a:off x="7390108" y="4453244"/>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3" name="Oval 12"/>
          <p:cNvSpPr/>
          <p:nvPr/>
        </p:nvSpPr>
        <p:spPr>
          <a:xfrm>
            <a:off x="5029200" y="485013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Oval 13"/>
          <p:cNvSpPr/>
          <p:nvPr/>
        </p:nvSpPr>
        <p:spPr>
          <a:xfrm>
            <a:off x="6629400" y="34151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5" name="Oval 14"/>
          <p:cNvSpPr/>
          <p:nvPr/>
        </p:nvSpPr>
        <p:spPr>
          <a:xfrm>
            <a:off x="6086919" y="49010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6" name="Oval 15"/>
          <p:cNvSpPr/>
          <p:nvPr/>
        </p:nvSpPr>
        <p:spPr>
          <a:xfrm>
            <a:off x="6789420" y="54339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7" name="Oval 16"/>
          <p:cNvSpPr/>
          <p:nvPr/>
        </p:nvSpPr>
        <p:spPr>
          <a:xfrm>
            <a:off x="5441067" y="60045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8" name="Oval 17"/>
          <p:cNvSpPr/>
          <p:nvPr/>
        </p:nvSpPr>
        <p:spPr>
          <a:xfrm>
            <a:off x="6423660" y="60045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9" name="Straight Arrow Connector 18"/>
          <p:cNvCxnSpPr>
            <a:endCxn id="6" idx="1"/>
          </p:cNvCxnSpPr>
          <p:nvPr/>
        </p:nvCxnSpPr>
        <p:spPr>
          <a:xfrm>
            <a:off x="5189220" y="3895176"/>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103620" y="5485049"/>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27" name="Straight Arrow Connector 26"/>
          <p:cNvCxnSpPr>
            <a:stCxn id="6" idx="4"/>
            <a:endCxn id="7" idx="0"/>
          </p:cNvCxnSpPr>
          <p:nvPr/>
        </p:nvCxnSpPr>
        <p:spPr>
          <a:xfrm flipH="1">
            <a:off x="5646420" y="4535256"/>
            <a:ext cx="114687" cy="6705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4"/>
            <a:endCxn id="17" idx="0"/>
          </p:cNvCxnSpPr>
          <p:nvPr/>
        </p:nvCxnSpPr>
        <p:spPr>
          <a:xfrm flipH="1">
            <a:off x="5601087" y="5525856"/>
            <a:ext cx="45333" cy="478704"/>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6"/>
            <a:endCxn id="26" idx="1"/>
          </p:cNvCxnSpPr>
          <p:nvPr/>
        </p:nvCxnSpPr>
        <p:spPr>
          <a:xfrm>
            <a:off x="5806440" y="5365836"/>
            <a:ext cx="344049" cy="166082"/>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a:endCxn id="11" idx="2"/>
          </p:cNvCxnSpPr>
          <p:nvPr/>
        </p:nvCxnSpPr>
        <p:spPr>
          <a:xfrm>
            <a:off x="5921127" y="4375236"/>
            <a:ext cx="342513" cy="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5" idx="0"/>
          </p:cNvCxnSpPr>
          <p:nvPr/>
        </p:nvCxnSpPr>
        <p:spPr>
          <a:xfrm flipH="1">
            <a:off x="6246939" y="4535256"/>
            <a:ext cx="176721" cy="3657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9" idx="1"/>
          </p:cNvCxnSpPr>
          <p:nvPr/>
        </p:nvCxnSpPr>
        <p:spPr>
          <a:xfrm>
            <a:off x="6536811" y="4488387"/>
            <a:ext cx="299478" cy="3832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5"/>
            <a:endCxn id="5" idx="1"/>
          </p:cNvCxnSpPr>
          <p:nvPr/>
        </p:nvCxnSpPr>
        <p:spPr>
          <a:xfrm>
            <a:off x="7062591" y="5097987"/>
            <a:ext cx="604278" cy="2308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4"/>
            <a:endCxn id="16" idx="0"/>
          </p:cNvCxnSpPr>
          <p:nvPr/>
        </p:nvCxnSpPr>
        <p:spPr>
          <a:xfrm>
            <a:off x="6949440" y="5144856"/>
            <a:ext cx="0" cy="289136"/>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2" name="Oval 41"/>
          <p:cNvSpPr/>
          <p:nvPr/>
        </p:nvSpPr>
        <p:spPr>
          <a:xfrm>
            <a:off x="3337560" y="5268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3" name="Oval 42"/>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44" name="Oval 43"/>
          <p:cNvSpPr/>
          <p:nvPr/>
        </p:nvSpPr>
        <p:spPr>
          <a:xfrm>
            <a:off x="1203960" y="5191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5" name="Oval 44"/>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6" name="Oval 45"/>
          <p:cNvSpPr/>
          <p:nvPr/>
        </p:nvSpPr>
        <p:spPr>
          <a:xfrm>
            <a:off x="2506980" y="4810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7" name="Oval 46"/>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8" name="Oval 47"/>
          <p:cNvSpPr/>
          <p:nvPr/>
        </p:nvSpPr>
        <p:spPr>
          <a:xfrm>
            <a:off x="1981200"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49" name="Oval 48"/>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0" name="Oval 49"/>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1" name="Oval 50"/>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2" name="Oval 51"/>
          <p:cNvSpPr/>
          <p:nvPr/>
        </p:nvSpPr>
        <p:spPr>
          <a:xfrm>
            <a:off x="1804479" y="4887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3" name="Oval 52"/>
          <p:cNvSpPr/>
          <p:nvPr/>
        </p:nvSpPr>
        <p:spPr>
          <a:xfrm>
            <a:off x="2506980" y="542010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4" name="Oval 53"/>
          <p:cNvSpPr/>
          <p:nvPr/>
        </p:nvSpPr>
        <p:spPr>
          <a:xfrm>
            <a:off x="1158627" y="599067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5" name="Oval 54"/>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56" name="Straight Arrow Connector 55"/>
          <p:cNvCxnSpPr>
            <a:endCxn id="43"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821180" y="5471165"/>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58" name="Straight Arrow Connector 57"/>
          <p:cNvCxnSpPr>
            <a:stCxn id="43" idx="4"/>
            <a:endCxn id="44" idx="0"/>
          </p:cNvCxnSpPr>
          <p:nvPr/>
        </p:nvCxnSpPr>
        <p:spPr>
          <a:xfrm flipH="1">
            <a:off x="1363980" y="4521372"/>
            <a:ext cx="114687" cy="6705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4" idx="4"/>
            <a:endCxn id="54" idx="0"/>
          </p:cNvCxnSpPr>
          <p:nvPr/>
        </p:nvCxnSpPr>
        <p:spPr>
          <a:xfrm flipH="1">
            <a:off x="1318647" y="5511972"/>
            <a:ext cx="45333" cy="478704"/>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4" idx="6"/>
            <a:endCxn id="57" idx="1"/>
          </p:cNvCxnSpPr>
          <p:nvPr/>
        </p:nvCxnSpPr>
        <p:spPr>
          <a:xfrm>
            <a:off x="1524000" y="5351952"/>
            <a:ext cx="344049" cy="166082"/>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6"/>
            <a:endCxn id="48" idx="2"/>
          </p:cNvCxnSpPr>
          <p:nvPr/>
        </p:nvCxnSpPr>
        <p:spPr>
          <a:xfrm>
            <a:off x="1638687" y="4361352"/>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8" idx="4"/>
            <a:endCxn id="52" idx="0"/>
          </p:cNvCxnSpPr>
          <p:nvPr/>
        </p:nvCxnSpPr>
        <p:spPr>
          <a:xfrm flipH="1">
            <a:off x="1964499" y="4521372"/>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5"/>
            <a:endCxn id="46" idx="1"/>
          </p:cNvCxnSpPr>
          <p:nvPr/>
        </p:nvCxnSpPr>
        <p:spPr>
          <a:xfrm>
            <a:off x="2254371" y="4474503"/>
            <a:ext cx="299478" cy="3832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6" idx="5"/>
            <a:endCxn id="42" idx="1"/>
          </p:cNvCxnSpPr>
          <p:nvPr/>
        </p:nvCxnSpPr>
        <p:spPr>
          <a:xfrm>
            <a:off x="2780151" y="5084103"/>
            <a:ext cx="604278" cy="2308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6" idx="4"/>
            <a:endCxn id="53" idx="0"/>
          </p:cNvCxnSpPr>
          <p:nvPr/>
        </p:nvCxnSpPr>
        <p:spPr>
          <a:xfrm>
            <a:off x="2667000" y="5130972"/>
            <a:ext cx="0" cy="289136"/>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TextBox 72"/>
          <p:cNvSpPr txBox="1"/>
          <p:nvPr/>
        </p:nvSpPr>
        <p:spPr>
          <a:xfrm>
            <a:off x="1143000" y="1852136"/>
            <a:ext cx="1311578" cy="369332"/>
          </a:xfrm>
          <a:prstGeom prst="rect">
            <a:avLst/>
          </a:prstGeom>
          <a:noFill/>
          <a:effectLst/>
        </p:spPr>
        <p:txBody>
          <a:bodyPr wrap="none" rtlCol="0">
            <a:spAutoFit/>
          </a:bodyPr>
          <a:lstStyle/>
          <a:p>
            <a:r>
              <a:rPr lang="en-US" dirty="0" smtClean="0">
                <a:latin typeface="Cambria" panose="02040503050406030204" pitchFamily="18" charset="0"/>
              </a:rPr>
              <a:t>Susceptible</a:t>
            </a:r>
          </a:p>
        </p:txBody>
      </p:sp>
      <p:sp>
        <p:nvSpPr>
          <p:cNvPr id="74" name="Oval 73"/>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5" name="TextBox 74"/>
          <p:cNvSpPr txBox="1"/>
          <p:nvPr/>
        </p:nvSpPr>
        <p:spPr>
          <a:xfrm>
            <a:off x="1143000" y="2309336"/>
            <a:ext cx="986104" cy="369332"/>
          </a:xfrm>
          <a:prstGeom prst="rect">
            <a:avLst/>
          </a:prstGeom>
          <a:noFill/>
          <a:effectLst/>
        </p:spPr>
        <p:txBody>
          <a:bodyPr wrap="none" rtlCol="0">
            <a:spAutoFit/>
          </a:bodyPr>
          <a:lstStyle/>
          <a:p>
            <a:r>
              <a:rPr lang="en-US" dirty="0" smtClean="0">
                <a:latin typeface="Cambria" panose="02040503050406030204" pitchFamily="18" charset="0"/>
              </a:rPr>
              <a:t>Infected</a:t>
            </a:r>
          </a:p>
        </p:txBody>
      </p:sp>
      <p:sp>
        <p:nvSpPr>
          <p:cNvPr id="76" name="Oval 75"/>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7" name="TextBox 76"/>
          <p:cNvSpPr txBox="1"/>
          <p:nvPr/>
        </p:nvSpPr>
        <p:spPr>
          <a:xfrm>
            <a:off x="1143000" y="2754868"/>
            <a:ext cx="3867725" cy="369332"/>
          </a:xfrm>
          <a:prstGeom prst="rect">
            <a:avLst/>
          </a:prstGeom>
          <a:noFill/>
          <a:effectLst/>
        </p:spPr>
        <p:txBody>
          <a:bodyPr wrap="none" rtlCol="0">
            <a:spAutoFit/>
          </a:bodyPr>
          <a:lstStyle/>
          <a:p>
            <a:r>
              <a:rPr lang="en-US" dirty="0" smtClean="0">
                <a:latin typeface="Cambria" panose="02040503050406030204" pitchFamily="18" charset="0"/>
              </a:rPr>
              <a:t>Vaccinated(100% directly </a:t>
            </a:r>
            <a:r>
              <a:rPr lang="en-US" dirty="0">
                <a:latin typeface="Cambria" panose="02040503050406030204" pitchFamily="18" charset="0"/>
              </a:rPr>
              <a:t>protected</a:t>
            </a:r>
            <a:r>
              <a:rPr lang="en-US" dirty="0" smtClean="0">
                <a:latin typeface="Cambria" panose="02040503050406030204" pitchFamily="18" charset="0"/>
              </a:rPr>
              <a:t>)</a:t>
            </a:r>
          </a:p>
        </p:txBody>
      </p:sp>
      <p:sp>
        <p:nvSpPr>
          <p:cNvPr id="69"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70" name="Rectangle 69"/>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41965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004560" y="359037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 name="Oval 4"/>
          <p:cNvSpPr/>
          <p:nvPr/>
        </p:nvSpPr>
        <p:spPr>
          <a:xfrm>
            <a:off x="7620000" y="52820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 name="Oval 5"/>
          <p:cNvSpPr/>
          <p:nvPr/>
        </p:nvSpPr>
        <p:spPr>
          <a:xfrm>
            <a:off x="5601087"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7" name="Oval 6"/>
          <p:cNvSpPr/>
          <p:nvPr/>
        </p:nvSpPr>
        <p:spPr>
          <a:xfrm>
            <a:off x="5486400" y="5205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Oval 7"/>
          <p:cNvSpPr/>
          <p:nvPr/>
        </p:nvSpPr>
        <p:spPr>
          <a:xfrm>
            <a:off x="6729493" y="405519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Oval 8"/>
          <p:cNvSpPr/>
          <p:nvPr/>
        </p:nvSpPr>
        <p:spPr>
          <a:xfrm>
            <a:off x="6789420" y="4824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Oval 9"/>
          <p:cNvSpPr/>
          <p:nvPr/>
        </p:nvSpPr>
        <p:spPr>
          <a:xfrm>
            <a:off x="7237708" y="373515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1" name="Oval 10"/>
          <p:cNvSpPr/>
          <p:nvPr/>
        </p:nvSpPr>
        <p:spPr>
          <a:xfrm>
            <a:off x="6263640" y="42152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12" name="Oval 11"/>
          <p:cNvSpPr/>
          <p:nvPr/>
        </p:nvSpPr>
        <p:spPr>
          <a:xfrm>
            <a:off x="7390108" y="4453244"/>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3" name="Oval 12"/>
          <p:cNvSpPr/>
          <p:nvPr/>
        </p:nvSpPr>
        <p:spPr>
          <a:xfrm>
            <a:off x="5029200" y="485013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Oval 13"/>
          <p:cNvSpPr/>
          <p:nvPr/>
        </p:nvSpPr>
        <p:spPr>
          <a:xfrm>
            <a:off x="6629400" y="34151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5" name="Oval 14"/>
          <p:cNvSpPr/>
          <p:nvPr/>
        </p:nvSpPr>
        <p:spPr>
          <a:xfrm>
            <a:off x="6086919" y="49010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6" name="Oval 15"/>
          <p:cNvSpPr/>
          <p:nvPr/>
        </p:nvSpPr>
        <p:spPr>
          <a:xfrm>
            <a:off x="6789420" y="54339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7" name="Oval 16"/>
          <p:cNvSpPr/>
          <p:nvPr/>
        </p:nvSpPr>
        <p:spPr>
          <a:xfrm>
            <a:off x="5441067" y="60045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8" name="Oval 17"/>
          <p:cNvSpPr/>
          <p:nvPr/>
        </p:nvSpPr>
        <p:spPr>
          <a:xfrm>
            <a:off x="6423660" y="60045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9" name="Straight Arrow Connector 18"/>
          <p:cNvCxnSpPr>
            <a:endCxn id="6" idx="1"/>
          </p:cNvCxnSpPr>
          <p:nvPr/>
        </p:nvCxnSpPr>
        <p:spPr>
          <a:xfrm>
            <a:off x="5189220" y="3895176"/>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103620" y="5485049"/>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27" name="Straight Arrow Connector 26"/>
          <p:cNvCxnSpPr>
            <a:stCxn id="6" idx="4"/>
            <a:endCxn id="7" idx="0"/>
          </p:cNvCxnSpPr>
          <p:nvPr/>
        </p:nvCxnSpPr>
        <p:spPr>
          <a:xfrm flipH="1">
            <a:off x="5646420" y="4535256"/>
            <a:ext cx="114687" cy="6705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4"/>
            <a:endCxn id="17" idx="0"/>
          </p:cNvCxnSpPr>
          <p:nvPr/>
        </p:nvCxnSpPr>
        <p:spPr>
          <a:xfrm flipH="1">
            <a:off x="5601087" y="5525856"/>
            <a:ext cx="45333" cy="478704"/>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6"/>
            <a:endCxn id="26" idx="1"/>
          </p:cNvCxnSpPr>
          <p:nvPr/>
        </p:nvCxnSpPr>
        <p:spPr>
          <a:xfrm>
            <a:off x="5806440" y="5365836"/>
            <a:ext cx="344049" cy="166082"/>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a:endCxn id="11" idx="2"/>
          </p:cNvCxnSpPr>
          <p:nvPr/>
        </p:nvCxnSpPr>
        <p:spPr>
          <a:xfrm>
            <a:off x="5921127" y="4375236"/>
            <a:ext cx="342513" cy="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5" idx="0"/>
          </p:cNvCxnSpPr>
          <p:nvPr/>
        </p:nvCxnSpPr>
        <p:spPr>
          <a:xfrm flipH="1">
            <a:off x="6246939" y="4535256"/>
            <a:ext cx="176721" cy="3657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9" idx="1"/>
          </p:cNvCxnSpPr>
          <p:nvPr/>
        </p:nvCxnSpPr>
        <p:spPr>
          <a:xfrm>
            <a:off x="6536811" y="4488387"/>
            <a:ext cx="299478" cy="3832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5"/>
            <a:endCxn id="5" idx="1"/>
          </p:cNvCxnSpPr>
          <p:nvPr/>
        </p:nvCxnSpPr>
        <p:spPr>
          <a:xfrm>
            <a:off x="7062591" y="5097987"/>
            <a:ext cx="604278" cy="2308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4"/>
            <a:endCxn id="16" idx="0"/>
          </p:cNvCxnSpPr>
          <p:nvPr/>
        </p:nvCxnSpPr>
        <p:spPr>
          <a:xfrm>
            <a:off x="6949440" y="5144856"/>
            <a:ext cx="0" cy="289136"/>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2" name="Oval 41"/>
          <p:cNvSpPr/>
          <p:nvPr/>
        </p:nvSpPr>
        <p:spPr>
          <a:xfrm>
            <a:off x="3337560" y="5268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3" name="Oval 42"/>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44" name="Oval 43"/>
          <p:cNvSpPr/>
          <p:nvPr/>
        </p:nvSpPr>
        <p:spPr>
          <a:xfrm>
            <a:off x="1203960" y="5191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5" name="Oval 44"/>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6" name="Oval 45"/>
          <p:cNvSpPr/>
          <p:nvPr/>
        </p:nvSpPr>
        <p:spPr>
          <a:xfrm>
            <a:off x="2506980" y="4810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7" name="Oval 46"/>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8" name="Oval 47"/>
          <p:cNvSpPr/>
          <p:nvPr/>
        </p:nvSpPr>
        <p:spPr>
          <a:xfrm>
            <a:off x="1981200"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49" name="Oval 48"/>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0" name="Oval 49"/>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1" name="Oval 50"/>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2" name="Oval 51"/>
          <p:cNvSpPr/>
          <p:nvPr/>
        </p:nvSpPr>
        <p:spPr>
          <a:xfrm>
            <a:off x="1804479" y="4887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3" name="Oval 52"/>
          <p:cNvSpPr/>
          <p:nvPr/>
        </p:nvSpPr>
        <p:spPr>
          <a:xfrm>
            <a:off x="2506980" y="542010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4" name="Oval 53"/>
          <p:cNvSpPr/>
          <p:nvPr/>
        </p:nvSpPr>
        <p:spPr>
          <a:xfrm>
            <a:off x="1158627" y="599067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5" name="Oval 54"/>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56" name="Straight Arrow Connector 55"/>
          <p:cNvCxnSpPr>
            <a:endCxn id="43"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821180" y="5471165"/>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58" name="Straight Arrow Connector 57"/>
          <p:cNvCxnSpPr>
            <a:stCxn id="43" idx="4"/>
            <a:endCxn id="44" idx="0"/>
          </p:cNvCxnSpPr>
          <p:nvPr/>
        </p:nvCxnSpPr>
        <p:spPr>
          <a:xfrm flipH="1">
            <a:off x="1363980" y="4521372"/>
            <a:ext cx="114687" cy="6705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4" idx="4"/>
            <a:endCxn id="54" idx="0"/>
          </p:cNvCxnSpPr>
          <p:nvPr/>
        </p:nvCxnSpPr>
        <p:spPr>
          <a:xfrm flipH="1">
            <a:off x="1318647" y="5511972"/>
            <a:ext cx="45333" cy="478704"/>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4" idx="6"/>
            <a:endCxn id="57" idx="1"/>
          </p:cNvCxnSpPr>
          <p:nvPr/>
        </p:nvCxnSpPr>
        <p:spPr>
          <a:xfrm>
            <a:off x="1524000" y="5351952"/>
            <a:ext cx="344049" cy="166082"/>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6"/>
            <a:endCxn id="48" idx="2"/>
          </p:cNvCxnSpPr>
          <p:nvPr/>
        </p:nvCxnSpPr>
        <p:spPr>
          <a:xfrm>
            <a:off x="1638687" y="4361352"/>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8" idx="4"/>
            <a:endCxn id="52" idx="0"/>
          </p:cNvCxnSpPr>
          <p:nvPr/>
        </p:nvCxnSpPr>
        <p:spPr>
          <a:xfrm flipH="1">
            <a:off x="1964499" y="4521372"/>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5"/>
            <a:endCxn id="46" idx="1"/>
          </p:cNvCxnSpPr>
          <p:nvPr/>
        </p:nvCxnSpPr>
        <p:spPr>
          <a:xfrm>
            <a:off x="2254371" y="4474503"/>
            <a:ext cx="299478" cy="3832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6" idx="5"/>
            <a:endCxn id="42" idx="1"/>
          </p:cNvCxnSpPr>
          <p:nvPr/>
        </p:nvCxnSpPr>
        <p:spPr>
          <a:xfrm>
            <a:off x="2780151" y="5084103"/>
            <a:ext cx="604278" cy="2308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6" idx="4"/>
            <a:endCxn id="53" idx="0"/>
          </p:cNvCxnSpPr>
          <p:nvPr/>
        </p:nvCxnSpPr>
        <p:spPr>
          <a:xfrm>
            <a:off x="2667000" y="5130972"/>
            <a:ext cx="0" cy="289136"/>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TextBox 72"/>
          <p:cNvSpPr txBox="1"/>
          <p:nvPr/>
        </p:nvSpPr>
        <p:spPr>
          <a:xfrm>
            <a:off x="1143000" y="1852136"/>
            <a:ext cx="1311578" cy="369332"/>
          </a:xfrm>
          <a:prstGeom prst="rect">
            <a:avLst/>
          </a:prstGeom>
          <a:noFill/>
        </p:spPr>
        <p:txBody>
          <a:bodyPr wrap="none" rtlCol="0">
            <a:spAutoFit/>
          </a:bodyPr>
          <a:lstStyle/>
          <a:p>
            <a:r>
              <a:rPr lang="en-US" dirty="0" smtClean="0">
                <a:latin typeface="Cambria" panose="02040503050406030204" pitchFamily="18" charset="0"/>
              </a:rPr>
              <a:t>Susceptible</a:t>
            </a:r>
          </a:p>
        </p:txBody>
      </p:sp>
      <p:sp>
        <p:nvSpPr>
          <p:cNvPr id="74" name="Oval 73"/>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5" name="TextBox 74"/>
          <p:cNvSpPr txBox="1"/>
          <p:nvPr/>
        </p:nvSpPr>
        <p:spPr>
          <a:xfrm>
            <a:off x="1143000" y="2309336"/>
            <a:ext cx="986104" cy="369332"/>
          </a:xfrm>
          <a:prstGeom prst="rect">
            <a:avLst/>
          </a:prstGeom>
          <a:noFill/>
        </p:spPr>
        <p:txBody>
          <a:bodyPr wrap="none" rtlCol="0">
            <a:spAutoFit/>
          </a:bodyPr>
          <a:lstStyle/>
          <a:p>
            <a:r>
              <a:rPr lang="en-US" dirty="0" smtClean="0">
                <a:latin typeface="Cambria" panose="02040503050406030204" pitchFamily="18" charset="0"/>
              </a:rPr>
              <a:t>Infected</a:t>
            </a:r>
          </a:p>
        </p:txBody>
      </p:sp>
      <p:sp>
        <p:nvSpPr>
          <p:cNvPr id="76" name="Oval 75"/>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7" name="TextBox 76"/>
          <p:cNvSpPr txBox="1"/>
          <p:nvPr/>
        </p:nvSpPr>
        <p:spPr>
          <a:xfrm>
            <a:off x="1143000" y="2754868"/>
            <a:ext cx="3867725" cy="369332"/>
          </a:xfrm>
          <a:prstGeom prst="rect">
            <a:avLst/>
          </a:prstGeom>
          <a:noFill/>
        </p:spPr>
        <p:txBody>
          <a:bodyPr wrap="none" rtlCol="0">
            <a:spAutoFit/>
          </a:bodyPr>
          <a:lstStyle/>
          <a:p>
            <a:r>
              <a:rPr lang="en-US" dirty="0" smtClean="0">
                <a:latin typeface="Cambria" panose="02040503050406030204" pitchFamily="18" charset="0"/>
              </a:rPr>
              <a:t>Vaccinated(100% directly </a:t>
            </a:r>
            <a:r>
              <a:rPr lang="en-US" dirty="0">
                <a:latin typeface="Cambria" panose="02040503050406030204" pitchFamily="18" charset="0"/>
              </a:rPr>
              <a:t>protected</a:t>
            </a:r>
            <a:r>
              <a:rPr lang="en-US" dirty="0" smtClean="0">
                <a:latin typeface="Cambria" panose="02040503050406030204" pitchFamily="18" charset="0"/>
              </a:rPr>
              <a:t>)</a:t>
            </a:r>
          </a:p>
        </p:txBody>
      </p:sp>
      <p:sp>
        <p:nvSpPr>
          <p:cNvPr id="66"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68" name="Rectangle 67"/>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17056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004560" y="359037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 name="Oval 4"/>
          <p:cNvSpPr/>
          <p:nvPr/>
        </p:nvSpPr>
        <p:spPr>
          <a:xfrm>
            <a:off x="7620000" y="52820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 name="Oval 5"/>
          <p:cNvSpPr/>
          <p:nvPr/>
        </p:nvSpPr>
        <p:spPr>
          <a:xfrm>
            <a:off x="5601087"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7" name="Oval 6"/>
          <p:cNvSpPr/>
          <p:nvPr/>
        </p:nvSpPr>
        <p:spPr>
          <a:xfrm>
            <a:off x="5486400" y="5205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Oval 7"/>
          <p:cNvSpPr/>
          <p:nvPr/>
        </p:nvSpPr>
        <p:spPr>
          <a:xfrm>
            <a:off x="6729493" y="405519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Oval 8"/>
          <p:cNvSpPr/>
          <p:nvPr/>
        </p:nvSpPr>
        <p:spPr>
          <a:xfrm>
            <a:off x="6789420" y="4824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Oval 9"/>
          <p:cNvSpPr/>
          <p:nvPr/>
        </p:nvSpPr>
        <p:spPr>
          <a:xfrm>
            <a:off x="7237708" y="373515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1" name="Oval 10"/>
          <p:cNvSpPr/>
          <p:nvPr/>
        </p:nvSpPr>
        <p:spPr>
          <a:xfrm>
            <a:off x="6263640"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12" name="Oval 11"/>
          <p:cNvSpPr/>
          <p:nvPr/>
        </p:nvSpPr>
        <p:spPr>
          <a:xfrm>
            <a:off x="7390108" y="4453244"/>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3" name="Oval 12"/>
          <p:cNvSpPr/>
          <p:nvPr/>
        </p:nvSpPr>
        <p:spPr>
          <a:xfrm>
            <a:off x="5029200" y="485013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Oval 13"/>
          <p:cNvSpPr/>
          <p:nvPr/>
        </p:nvSpPr>
        <p:spPr>
          <a:xfrm>
            <a:off x="6629400" y="34151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5" name="Oval 14"/>
          <p:cNvSpPr/>
          <p:nvPr/>
        </p:nvSpPr>
        <p:spPr>
          <a:xfrm>
            <a:off x="6086919" y="49010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6" name="Oval 15"/>
          <p:cNvSpPr/>
          <p:nvPr/>
        </p:nvSpPr>
        <p:spPr>
          <a:xfrm>
            <a:off x="6789420" y="54339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7" name="Oval 16"/>
          <p:cNvSpPr/>
          <p:nvPr/>
        </p:nvSpPr>
        <p:spPr>
          <a:xfrm>
            <a:off x="5441067" y="60045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8" name="Oval 17"/>
          <p:cNvSpPr/>
          <p:nvPr/>
        </p:nvSpPr>
        <p:spPr>
          <a:xfrm>
            <a:off x="6423660" y="60045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9" name="Straight Arrow Connector 18"/>
          <p:cNvCxnSpPr>
            <a:endCxn id="6" idx="1"/>
          </p:cNvCxnSpPr>
          <p:nvPr/>
        </p:nvCxnSpPr>
        <p:spPr>
          <a:xfrm>
            <a:off x="5189220" y="3895176"/>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103620" y="5485049"/>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27" name="Straight Arrow Connector 26"/>
          <p:cNvCxnSpPr>
            <a:stCxn id="6" idx="4"/>
            <a:endCxn id="7" idx="0"/>
          </p:cNvCxnSpPr>
          <p:nvPr/>
        </p:nvCxnSpPr>
        <p:spPr>
          <a:xfrm flipH="1">
            <a:off x="5646420" y="4535256"/>
            <a:ext cx="114687" cy="6705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4"/>
            <a:endCxn id="17" idx="0"/>
          </p:cNvCxnSpPr>
          <p:nvPr/>
        </p:nvCxnSpPr>
        <p:spPr>
          <a:xfrm flipH="1">
            <a:off x="5601087" y="5525856"/>
            <a:ext cx="45333" cy="478704"/>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6"/>
            <a:endCxn id="26" idx="1"/>
          </p:cNvCxnSpPr>
          <p:nvPr/>
        </p:nvCxnSpPr>
        <p:spPr>
          <a:xfrm>
            <a:off x="5806440" y="5365836"/>
            <a:ext cx="344049" cy="166082"/>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a:endCxn id="11" idx="2"/>
          </p:cNvCxnSpPr>
          <p:nvPr/>
        </p:nvCxnSpPr>
        <p:spPr>
          <a:xfrm>
            <a:off x="5921127" y="4375236"/>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5" idx="0"/>
          </p:cNvCxnSpPr>
          <p:nvPr/>
        </p:nvCxnSpPr>
        <p:spPr>
          <a:xfrm flipH="1">
            <a:off x="6246939" y="4535256"/>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9" idx="1"/>
          </p:cNvCxnSpPr>
          <p:nvPr/>
        </p:nvCxnSpPr>
        <p:spPr>
          <a:xfrm>
            <a:off x="6536811" y="4488387"/>
            <a:ext cx="299478" cy="3832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5"/>
            <a:endCxn id="5" idx="1"/>
          </p:cNvCxnSpPr>
          <p:nvPr/>
        </p:nvCxnSpPr>
        <p:spPr>
          <a:xfrm>
            <a:off x="7062591" y="5097987"/>
            <a:ext cx="604278" cy="2308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4"/>
            <a:endCxn id="16" idx="0"/>
          </p:cNvCxnSpPr>
          <p:nvPr/>
        </p:nvCxnSpPr>
        <p:spPr>
          <a:xfrm>
            <a:off x="6949440" y="5144856"/>
            <a:ext cx="0" cy="289136"/>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2" name="Oval 41"/>
          <p:cNvSpPr/>
          <p:nvPr/>
        </p:nvSpPr>
        <p:spPr>
          <a:xfrm>
            <a:off x="3337560" y="5268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3" name="Oval 42"/>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44" name="Oval 43"/>
          <p:cNvSpPr/>
          <p:nvPr/>
        </p:nvSpPr>
        <p:spPr>
          <a:xfrm>
            <a:off x="1203960" y="5191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5" name="Oval 44"/>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6" name="Oval 45"/>
          <p:cNvSpPr/>
          <p:nvPr/>
        </p:nvSpPr>
        <p:spPr>
          <a:xfrm>
            <a:off x="2506980" y="4810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7" name="Oval 46"/>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8" name="Oval 47"/>
          <p:cNvSpPr/>
          <p:nvPr/>
        </p:nvSpPr>
        <p:spPr>
          <a:xfrm>
            <a:off x="1981200"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49" name="Oval 48"/>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0" name="Oval 49"/>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1" name="Oval 50"/>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2" name="Oval 51"/>
          <p:cNvSpPr/>
          <p:nvPr/>
        </p:nvSpPr>
        <p:spPr>
          <a:xfrm>
            <a:off x="1804479" y="4887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3" name="Oval 52"/>
          <p:cNvSpPr/>
          <p:nvPr/>
        </p:nvSpPr>
        <p:spPr>
          <a:xfrm>
            <a:off x="2506980" y="542010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4" name="Oval 53"/>
          <p:cNvSpPr/>
          <p:nvPr/>
        </p:nvSpPr>
        <p:spPr>
          <a:xfrm>
            <a:off x="1158627" y="599067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5" name="Oval 54"/>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56" name="Straight Arrow Connector 55"/>
          <p:cNvCxnSpPr>
            <a:endCxn id="43"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821180" y="5471165"/>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58" name="Straight Arrow Connector 57"/>
          <p:cNvCxnSpPr>
            <a:stCxn id="43" idx="4"/>
            <a:endCxn id="44" idx="0"/>
          </p:cNvCxnSpPr>
          <p:nvPr/>
        </p:nvCxnSpPr>
        <p:spPr>
          <a:xfrm flipH="1">
            <a:off x="1363980" y="4521372"/>
            <a:ext cx="114687" cy="6705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4" idx="4"/>
            <a:endCxn id="54" idx="0"/>
          </p:cNvCxnSpPr>
          <p:nvPr/>
        </p:nvCxnSpPr>
        <p:spPr>
          <a:xfrm flipH="1">
            <a:off x="1318647" y="5511972"/>
            <a:ext cx="45333" cy="478704"/>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4" idx="6"/>
            <a:endCxn id="57" idx="1"/>
          </p:cNvCxnSpPr>
          <p:nvPr/>
        </p:nvCxnSpPr>
        <p:spPr>
          <a:xfrm>
            <a:off x="1524000" y="5351952"/>
            <a:ext cx="344049" cy="166082"/>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6"/>
            <a:endCxn id="48" idx="2"/>
          </p:cNvCxnSpPr>
          <p:nvPr/>
        </p:nvCxnSpPr>
        <p:spPr>
          <a:xfrm>
            <a:off x="1638687" y="4361352"/>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8" idx="4"/>
            <a:endCxn id="52" idx="0"/>
          </p:cNvCxnSpPr>
          <p:nvPr/>
        </p:nvCxnSpPr>
        <p:spPr>
          <a:xfrm flipH="1">
            <a:off x="1964499" y="4521372"/>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5"/>
            <a:endCxn id="46" idx="1"/>
          </p:cNvCxnSpPr>
          <p:nvPr/>
        </p:nvCxnSpPr>
        <p:spPr>
          <a:xfrm>
            <a:off x="2254371" y="4474503"/>
            <a:ext cx="299478" cy="3832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6" idx="5"/>
            <a:endCxn id="42" idx="1"/>
          </p:cNvCxnSpPr>
          <p:nvPr/>
        </p:nvCxnSpPr>
        <p:spPr>
          <a:xfrm>
            <a:off x="2780151" y="5084103"/>
            <a:ext cx="604278" cy="2308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6" idx="4"/>
            <a:endCxn id="53" idx="0"/>
          </p:cNvCxnSpPr>
          <p:nvPr/>
        </p:nvCxnSpPr>
        <p:spPr>
          <a:xfrm>
            <a:off x="2667000" y="5130972"/>
            <a:ext cx="0" cy="289136"/>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TextBox 72"/>
          <p:cNvSpPr txBox="1"/>
          <p:nvPr/>
        </p:nvSpPr>
        <p:spPr>
          <a:xfrm>
            <a:off x="1143000" y="1852136"/>
            <a:ext cx="1311578" cy="369332"/>
          </a:xfrm>
          <a:prstGeom prst="rect">
            <a:avLst/>
          </a:prstGeom>
          <a:noFill/>
        </p:spPr>
        <p:txBody>
          <a:bodyPr wrap="none" rtlCol="0">
            <a:spAutoFit/>
          </a:bodyPr>
          <a:lstStyle/>
          <a:p>
            <a:r>
              <a:rPr lang="en-US" dirty="0" smtClean="0">
                <a:latin typeface="Cambria" panose="02040503050406030204" pitchFamily="18" charset="0"/>
              </a:rPr>
              <a:t>Susceptible</a:t>
            </a:r>
          </a:p>
        </p:txBody>
      </p:sp>
      <p:sp>
        <p:nvSpPr>
          <p:cNvPr id="74" name="Oval 73"/>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5" name="TextBox 74"/>
          <p:cNvSpPr txBox="1"/>
          <p:nvPr/>
        </p:nvSpPr>
        <p:spPr>
          <a:xfrm>
            <a:off x="1143000" y="2309336"/>
            <a:ext cx="986104" cy="369332"/>
          </a:xfrm>
          <a:prstGeom prst="rect">
            <a:avLst/>
          </a:prstGeom>
          <a:noFill/>
        </p:spPr>
        <p:txBody>
          <a:bodyPr wrap="none" rtlCol="0">
            <a:spAutoFit/>
          </a:bodyPr>
          <a:lstStyle/>
          <a:p>
            <a:r>
              <a:rPr lang="en-US" dirty="0" smtClean="0">
                <a:latin typeface="Cambria" panose="02040503050406030204" pitchFamily="18" charset="0"/>
              </a:rPr>
              <a:t>Infected</a:t>
            </a:r>
          </a:p>
        </p:txBody>
      </p:sp>
      <p:sp>
        <p:nvSpPr>
          <p:cNvPr id="76" name="Oval 75"/>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7" name="TextBox 76"/>
          <p:cNvSpPr txBox="1"/>
          <p:nvPr/>
        </p:nvSpPr>
        <p:spPr>
          <a:xfrm>
            <a:off x="1143000" y="2754868"/>
            <a:ext cx="3867725" cy="369332"/>
          </a:xfrm>
          <a:prstGeom prst="rect">
            <a:avLst/>
          </a:prstGeom>
          <a:noFill/>
        </p:spPr>
        <p:txBody>
          <a:bodyPr wrap="none" rtlCol="0">
            <a:spAutoFit/>
          </a:bodyPr>
          <a:lstStyle/>
          <a:p>
            <a:r>
              <a:rPr lang="en-US" dirty="0" smtClean="0">
                <a:latin typeface="Cambria" panose="02040503050406030204" pitchFamily="18" charset="0"/>
              </a:rPr>
              <a:t>Vaccinated(100% directly </a:t>
            </a:r>
            <a:r>
              <a:rPr lang="en-US" dirty="0">
                <a:latin typeface="Cambria" panose="02040503050406030204" pitchFamily="18" charset="0"/>
              </a:rPr>
              <a:t>protected</a:t>
            </a:r>
            <a:r>
              <a:rPr lang="en-US" dirty="0" smtClean="0">
                <a:latin typeface="Cambria" panose="02040503050406030204" pitchFamily="18" charset="0"/>
              </a:rPr>
              <a:t>)</a:t>
            </a:r>
          </a:p>
        </p:txBody>
      </p:sp>
      <p:sp>
        <p:nvSpPr>
          <p:cNvPr id="67"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68" name="Rectangle 67"/>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204519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004560" y="359037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 name="Oval 4"/>
          <p:cNvSpPr/>
          <p:nvPr/>
        </p:nvSpPr>
        <p:spPr>
          <a:xfrm>
            <a:off x="7620000" y="5282016"/>
            <a:ext cx="320040" cy="320040"/>
          </a:xfrm>
          <a:prstGeom prst="ellipse">
            <a:avLst/>
          </a:prstGeom>
          <a:solidFill>
            <a:srgbClr val="FF99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 name="Oval 5"/>
          <p:cNvSpPr/>
          <p:nvPr/>
        </p:nvSpPr>
        <p:spPr>
          <a:xfrm>
            <a:off x="5601087"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7" name="Oval 6"/>
          <p:cNvSpPr/>
          <p:nvPr/>
        </p:nvSpPr>
        <p:spPr>
          <a:xfrm>
            <a:off x="5486400" y="5205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Oval 7"/>
          <p:cNvSpPr/>
          <p:nvPr/>
        </p:nvSpPr>
        <p:spPr>
          <a:xfrm>
            <a:off x="6729493" y="405519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Oval 8"/>
          <p:cNvSpPr/>
          <p:nvPr/>
        </p:nvSpPr>
        <p:spPr>
          <a:xfrm>
            <a:off x="6789420" y="482481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Oval 9"/>
          <p:cNvSpPr/>
          <p:nvPr/>
        </p:nvSpPr>
        <p:spPr>
          <a:xfrm>
            <a:off x="7237708" y="3735156"/>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1" name="Oval 10"/>
          <p:cNvSpPr/>
          <p:nvPr/>
        </p:nvSpPr>
        <p:spPr>
          <a:xfrm>
            <a:off x="6263640" y="42152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12" name="Oval 11"/>
          <p:cNvSpPr/>
          <p:nvPr/>
        </p:nvSpPr>
        <p:spPr>
          <a:xfrm>
            <a:off x="7390108" y="4453244"/>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3" name="Oval 12"/>
          <p:cNvSpPr/>
          <p:nvPr/>
        </p:nvSpPr>
        <p:spPr>
          <a:xfrm>
            <a:off x="5029200" y="485013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Oval 13"/>
          <p:cNvSpPr/>
          <p:nvPr/>
        </p:nvSpPr>
        <p:spPr>
          <a:xfrm>
            <a:off x="6629400" y="341511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5" name="Oval 14"/>
          <p:cNvSpPr/>
          <p:nvPr/>
        </p:nvSpPr>
        <p:spPr>
          <a:xfrm>
            <a:off x="6086919" y="490101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6" name="Oval 15"/>
          <p:cNvSpPr/>
          <p:nvPr/>
        </p:nvSpPr>
        <p:spPr>
          <a:xfrm>
            <a:off x="6789420" y="5433992"/>
            <a:ext cx="320040" cy="320040"/>
          </a:xfrm>
          <a:prstGeom prst="ellipse">
            <a:avLst/>
          </a:prstGeom>
          <a:solidFill>
            <a:srgbClr val="FF99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7" name="Oval 16"/>
          <p:cNvSpPr/>
          <p:nvPr/>
        </p:nvSpPr>
        <p:spPr>
          <a:xfrm>
            <a:off x="5441067" y="6004560"/>
            <a:ext cx="320040" cy="320040"/>
          </a:xfrm>
          <a:prstGeom prst="ellipse">
            <a:avLst/>
          </a:prstGeom>
          <a:solidFill>
            <a:srgbClr val="FF99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8" name="Oval 17"/>
          <p:cNvSpPr/>
          <p:nvPr/>
        </p:nvSpPr>
        <p:spPr>
          <a:xfrm>
            <a:off x="6423660" y="60045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9" name="Straight Arrow Connector 18"/>
          <p:cNvCxnSpPr>
            <a:endCxn id="6" idx="1"/>
          </p:cNvCxnSpPr>
          <p:nvPr/>
        </p:nvCxnSpPr>
        <p:spPr>
          <a:xfrm>
            <a:off x="5189220" y="3895176"/>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103620" y="5485049"/>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21" name="Straight Arrow Connector 20"/>
          <p:cNvCxnSpPr>
            <a:stCxn id="6" idx="4"/>
            <a:endCxn id="7" idx="0"/>
          </p:cNvCxnSpPr>
          <p:nvPr/>
        </p:nvCxnSpPr>
        <p:spPr>
          <a:xfrm flipH="1">
            <a:off x="5646420" y="4535256"/>
            <a:ext cx="114687" cy="670560"/>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4"/>
            <a:endCxn id="17" idx="0"/>
          </p:cNvCxnSpPr>
          <p:nvPr/>
        </p:nvCxnSpPr>
        <p:spPr>
          <a:xfrm flipH="1">
            <a:off x="5601087" y="5525856"/>
            <a:ext cx="45333" cy="478704"/>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6"/>
            <a:endCxn id="20" idx="1"/>
          </p:cNvCxnSpPr>
          <p:nvPr/>
        </p:nvCxnSpPr>
        <p:spPr>
          <a:xfrm>
            <a:off x="5806440" y="5365836"/>
            <a:ext cx="344049" cy="166082"/>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6"/>
            <a:endCxn id="11" idx="2"/>
          </p:cNvCxnSpPr>
          <p:nvPr/>
        </p:nvCxnSpPr>
        <p:spPr>
          <a:xfrm>
            <a:off x="5921127" y="4375236"/>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4"/>
            <a:endCxn id="15" idx="0"/>
          </p:cNvCxnSpPr>
          <p:nvPr/>
        </p:nvCxnSpPr>
        <p:spPr>
          <a:xfrm flipH="1">
            <a:off x="6246939" y="4535256"/>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5"/>
            <a:endCxn id="9" idx="1"/>
          </p:cNvCxnSpPr>
          <p:nvPr/>
        </p:nvCxnSpPr>
        <p:spPr>
          <a:xfrm>
            <a:off x="6536811" y="4488387"/>
            <a:ext cx="299478" cy="3832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5" idx="1"/>
          </p:cNvCxnSpPr>
          <p:nvPr/>
        </p:nvCxnSpPr>
        <p:spPr>
          <a:xfrm>
            <a:off x="7062591" y="5097987"/>
            <a:ext cx="604278" cy="230898"/>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6" idx="0"/>
          </p:cNvCxnSpPr>
          <p:nvPr/>
        </p:nvCxnSpPr>
        <p:spPr>
          <a:xfrm>
            <a:off x="6949440" y="5144856"/>
            <a:ext cx="0" cy="289136"/>
          </a:xfrm>
          <a:prstGeom prst="straightConnector1">
            <a:avLst/>
          </a:prstGeom>
          <a:ln w="25400">
            <a:solidFill>
              <a:schemeClr val="bg1">
                <a:lumMod val="5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722120" y="357649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36" name="Oval 35"/>
          <p:cNvSpPr/>
          <p:nvPr/>
        </p:nvSpPr>
        <p:spPr>
          <a:xfrm>
            <a:off x="3337560" y="5268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7" name="Oval 36"/>
          <p:cNvSpPr/>
          <p:nvPr/>
        </p:nvSpPr>
        <p:spPr>
          <a:xfrm>
            <a:off x="1318647"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mbria" panose="02040503050406030204" pitchFamily="18" charset="0"/>
              </a:rPr>
              <a:t>I</a:t>
            </a:r>
            <a:endParaRPr lang="en-US" dirty="0">
              <a:latin typeface="Cambria" panose="02040503050406030204" pitchFamily="18" charset="0"/>
            </a:endParaRPr>
          </a:p>
        </p:txBody>
      </p:sp>
      <p:sp>
        <p:nvSpPr>
          <p:cNvPr id="38" name="Oval 37"/>
          <p:cNvSpPr/>
          <p:nvPr/>
        </p:nvSpPr>
        <p:spPr>
          <a:xfrm>
            <a:off x="1203960" y="5191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39" name="Oval 38"/>
          <p:cNvSpPr/>
          <p:nvPr/>
        </p:nvSpPr>
        <p:spPr>
          <a:xfrm>
            <a:off x="2447053" y="404131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0" name="Oval 39"/>
          <p:cNvSpPr/>
          <p:nvPr/>
        </p:nvSpPr>
        <p:spPr>
          <a:xfrm>
            <a:off x="2506980" y="48109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Oval 40"/>
          <p:cNvSpPr/>
          <p:nvPr/>
        </p:nvSpPr>
        <p:spPr>
          <a:xfrm>
            <a:off x="2955268" y="372127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Oval 41"/>
          <p:cNvSpPr/>
          <p:nvPr/>
        </p:nvSpPr>
        <p:spPr>
          <a:xfrm>
            <a:off x="1981200" y="42013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Cambria" panose="02040503050406030204" pitchFamily="18" charset="0"/>
            </a:endParaRPr>
          </a:p>
        </p:txBody>
      </p:sp>
      <p:sp>
        <p:nvSpPr>
          <p:cNvPr id="43" name="Oval 42"/>
          <p:cNvSpPr/>
          <p:nvPr/>
        </p:nvSpPr>
        <p:spPr>
          <a:xfrm>
            <a:off x="3107668" y="4439360"/>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4" name="Oval 43"/>
          <p:cNvSpPr/>
          <p:nvPr/>
        </p:nvSpPr>
        <p:spPr>
          <a:xfrm>
            <a:off x="746760" y="483624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5" name="Oval 44"/>
          <p:cNvSpPr/>
          <p:nvPr/>
        </p:nvSpPr>
        <p:spPr>
          <a:xfrm>
            <a:off x="2346960" y="3401232"/>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6" name="Oval 45"/>
          <p:cNvSpPr/>
          <p:nvPr/>
        </p:nvSpPr>
        <p:spPr>
          <a:xfrm>
            <a:off x="1804479" y="4887132"/>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47" name="Oval 46"/>
          <p:cNvSpPr/>
          <p:nvPr/>
        </p:nvSpPr>
        <p:spPr>
          <a:xfrm>
            <a:off x="2506980" y="542010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8" name="Oval 47"/>
          <p:cNvSpPr/>
          <p:nvPr/>
        </p:nvSpPr>
        <p:spPr>
          <a:xfrm>
            <a:off x="1158627" y="5990676"/>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9" name="Oval 48"/>
          <p:cNvSpPr/>
          <p:nvPr/>
        </p:nvSpPr>
        <p:spPr>
          <a:xfrm>
            <a:off x="2141220" y="5990676"/>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50" name="Straight Arrow Connector 49"/>
          <p:cNvCxnSpPr>
            <a:endCxn id="37" idx="1"/>
          </p:cNvCxnSpPr>
          <p:nvPr/>
        </p:nvCxnSpPr>
        <p:spPr>
          <a:xfrm>
            <a:off x="906780" y="3881292"/>
            <a:ext cx="458736" cy="366909"/>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21180" y="5471165"/>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cxnSp>
        <p:nvCxnSpPr>
          <p:cNvPr id="52" name="Straight Arrow Connector 51"/>
          <p:cNvCxnSpPr>
            <a:stCxn id="37" idx="4"/>
            <a:endCxn id="38" idx="0"/>
          </p:cNvCxnSpPr>
          <p:nvPr/>
        </p:nvCxnSpPr>
        <p:spPr>
          <a:xfrm flipH="1">
            <a:off x="1363980" y="4521372"/>
            <a:ext cx="114687" cy="6705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8" idx="4"/>
            <a:endCxn id="48" idx="0"/>
          </p:cNvCxnSpPr>
          <p:nvPr/>
        </p:nvCxnSpPr>
        <p:spPr>
          <a:xfrm flipH="1">
            <a:off x="1318647" y="5511972"/>
            <a:ext cx="45333" cy="478704"/>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8" idx="6"/>
            <a:endCxn id="51" idx="1"/>
          </p:cNvCxnSpPr>
          <p:nvPr/>
        </p:nvCxnSpPr>
        <p:spPr>
          <a:xfrm>
            <a:off x="1524000" y="5351952"/>
            <a:ext cx="344049" cy="166082"/>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7" idx="6"/>
            <a:endCxn id="42" idx="2"/>
          </p:cNvCxnSpPr>
          <p:nvPr/>
        </p:nvCxnSpPr>
        <p:spPr>
          <a:xfrm>
            <a:off x="1638687" y="4361352"/>
            <a:ext cx="342513" cy="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2" idx="4"/>
            <a:endCxn id="46" idx="0"/>
          </p:cNvCxnSpPr>
          <p:nvPr/>
        </p:nvCxnSpPr>
        <p:spPr>
          <a:xfrm flipH="1">
            <a:off x="1964499" y="4521372"/>
            <a:ext cx="176721" cy="365760"/>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2" idx="5"/>
            <a:endCxn id="40" idx="1"/>
          </p:cNvCxnSpPr>
          <p:nvPr/>
        </p:nvCxnSpPr>
        <p:spPr>
          <a:xfrm>
            <a:off x="2254371" y="4474503"/>
            <a:ext cx="299478" cy="3832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5"/>
            <a:endCxn id="36" idx="1"/>
          </p:cNvCxnSpPr>
          <p:nvPr/>
        </p:nvCxnSpPr>
        <p:spPr>
          <a:xfrm>
            <a:off x="2780151" y="5084103"/>
            <a:ext cx="604278" cy="230898"/>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0" idx="4"/>
            <a:endCxn id="47" idx="0"/>
          </p:cNvCxnSpPr>
          <p:nvPr/>
        </p:nvCxnSpPr>
        <p:spPr>
          <a:xfrm>
            <a:off x="2667000" y="5130972"/>
            <a:ext cx="0" cy="289136"/>
          </a:xfrm>
          <a:prstGeom prst="straightConnector1">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05400" y="2804160"/>
            <a:ext cx="320040" cy="320040"/>
          </a:xfrm>
          <a:prstGeom prst="ellipse">
            <a:avLst/>
          </a:prstGeom>
          <a:solidFill>
            <a:srgbClr val="FF99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3" name="TextBox 62"/>
          <p:cNvSpPr txBox="1"/>
          <p:nvPr/>
        </p:nvSpPr>
        <p:spPr>
          <a:xfrm>
            <a:off x="5486400" y="2754868"/>
            <a:ext cx="2140842" cy="369332"/>
          </a:xfrm>
          <a:prstGeom prst="rect">
            <a:avLst/>
          </a:prstGeom>
          <a:noFill/>
        </p:spPr>
        <p:txBody>
          <a:bodyPr wrap="none" rtlCol="0">
            <a:spAutoFit/>
          </a:bodyPr>
          <a:lstStyle/>
          <a:p>
            <a:r>
              <a:rPr lang="en-US" dirty="0" smtClean="0">
                <a:latin typeface="Cambria" panose="02040503050406030204" pitchFamily="18" charset="0"/>
              </a:rPr>
              <a:t>Indirectly protected</a:t>
            </a:r>
          </a:p>
        </p:txBody>
      </p:sp>
      <p:sp>
        <p:nvSpPr>
          <p:cNvPr id="68" name="Oval 67"/>
          <p:cNvSpPr/>
          <p:nvPr/>
        </p:nvSpPr>
        <p:spPr>
          <a:xfrm>
            <a:off x="762000" y="1901428"/>
            <a:ext cx="320040" cy="320040"/>
          </a:xfrm>
          <a:prstGeom prst="ellipse">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9" name="TextBox 68"/>
          <p:cNvSpPr txBox="1"/>
          <p:nvPr/>
        </p:nvSpPr>
        <p:spPr>
          <a:xfrm>
            <a:off x="1143000" y="1852136"/>
            <a:ext cx="1311578" cy="369332"/>
          </a:xfrm>
          <a:prstGeom prst="rect">
            <a:avLst/>
          </a:prstGeom>
          <a:noFill/>
        </p:spPr>
        <p:txBody>
          <a:bodyPr wrap="none" rtlCol="0">
            <a:spAutoFit/>
          </a:bodyPr>
          <a:lstStyle/>
          <a:p>
            <a:r>
              <a:rPr lang="en-US" dirty="0" smtClean="0">
                <a:latin typeface="Cambria" panose="02040503050406030204" pitchFamily="18" charset="0"/>
              </a:rPr>
              <a:t>Susceptible</a:t>
            </a:r>
          </a:p>
        </p:txBody>
      </p:sp>
      <p:sp>
        <p:nvSpPr>
          <p:cNvPr id="70" name="Oval 69"/>
          <p:cNvSpPr/>
          <p:nvPr/>
        </p:nvSpPr>
        <p:spPr>
          <a:xfrm>
            <a:off x="762000" y="2358628"/>
            <a:ext cx="320040" cy="32004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1" name="TextBox 70"/>
          <p:cNvSpPr txBox="1"/>
          <p:nvPr/>
        </p:nvSpPr>
        <p:spPr>
          <a:xfrm>
            <a:off x="1143000" y="2309336"/>
            <a:ext cx="986104" cy="369332"/>
          </a:xfrm>
          <a:prstGeom prst="rect">
            <a:avLst/>
          </a:prstGeom>
          <a:noFill/>
        </p:spPr>
        <p:txBody>
          <a:bodyPr wrap="none" rtlCol="0">
            <a:spAutoFit/>
          </a:bodyPr>
          <a:lstStyle/>
          <a:p>
            <a:r>
              <a:rPr lang="en-US" dirty="0" smtClean="0">
                <a:latin typeface="Cambria" panose="02040503050406030204" pitchFamily="18" charset="0"/>
              </a:rPr>
              <a:t>Infected</a:t>
            </a:r>
          </a:p>
        </p:txBody>
      </p:sp>
      <p:sp>
        <p:nvSpPr>
          <p:cNvPr id="72" name="Oval 71"/>
          <p:cNvSpPr/>
          <p:nvPr/>
        </p:nvSpPr>
        <p:spPr>
          <a:xfrm>
            <a:off x="762000" y="2804160"/>
            <a:ext cx="320040" cy="320040"/>
          </a:xfrm>
          <a:prstGeom prst="ellipse">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TextBox 72"/>
          <p:cNvSpPr txBox="1"/>
          <p:nvPr/>
        </p:nvSpPr>
        <p:spPr>
          <a:xfrm>
            <a:off x="1143000" y="2754868"/>
            <a:ext cx="3816429" cy="369332"/>
          </a:xfrm>
          <a:prstGeom prst="rect">
            <a:avLst/>
          </a:prstGeom>
          <a:noFill/>
        </p:spPr>
        <p:txBody>
          <a:bodyPr wrap="none" rtlCol="0">
            <a:spAutoFit/>
          </a:bodyPr>
          <a:lstStyle/>
          <a:p>
            <a:r>
              <a:rPr lang="en-US" dirty="0" smtClean="0">
                <a:latin typeface="Cambria" panose="02040503050406030204" pitchFamily="18" charset="0"/>
              </a:rPr>
              <a:t>Vaccinated(100% directly protected)</a:t>
            </a:r>
          </a:p>
        </p:txBody>
      </p:sp>
      <p:sp>
        <p:nvSpPr>
          <p:cNvPr id="64"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mbria" panose="02040503050406030204" pitchFamily="18" charset="0"/>
              </a:rPr>
              <a:t>Herd immunity</a:t>
            </a:r>
            <a:endParaRPr lang="en-US" sz="3600" dirty="0">
              <a:latin typeface="Cambria" panose="02040503050406030204" pitchFamily="18" charset="0"/>
            </a:endParaRPr>
          </a:p>
        </p:txBody>
      </p:sp>
      <p:sp>
        <p:nvSpPr>
          <p:cNvPr id="65" name="Rectangle 64"/>
          <p:cNvSpPr/>
          <p:nvPr/>
        </p:nvSpPr>
        <p:spPr>
          <a:xfrm>
            <a:off x="380696" y="992922"/>
            <a:ext cx="8583792" cy="707886"/>
          </a:xfrm>
          <a:prstGeom prst="rect">
            <a:avLst/>
          </a:prstGeom>
        </p:spPr>
        <p:txBody>
          <a:bodyPr wrap="square">
            <a:spAutoFit/>
          </a:bodyPr>
          <a:lstStyle/>
          <a:p>
            <a:r>
              <a:rPr lang="en-US" sz="2000" dirty="0">
                <a:latin typeface="Cambria" panose="02040503050406030204" pitchFamily="18" charset="0"/>
              </a:rPr>
              <a:t>I</a:t>
            </a:r>
            <a:r>
              <a:rPr lang="en-US" sz="2000" dirty="0" smtClean="0">
                <a:latin typeface="Cambria" panose="02040503050406030204" pitchFamily="18" charset="0"/>
              </a:rPr>
              <a:t>mmunity </a:t>
            </a:r>
            <a:r>
              <a:rPr lang="en-US" sz="2000" dirty="0">
                <a:latin typeface="Cambria" panose="02040503050406030204" pitchFamily="18" charset="0"/>
              </a:rPr>
              <a:t>of an individual not only protects the individual himself from infection, but also reduces the risk of infection for everyone in the population. </a:t>
            </a:r>
          </a:p>
        </p:txBody>
      </p:sp>
    </p:spTree>
    <p:extLst>
      <p:ext uri="{BB962C8B-B14F-4D97-AF65-F5344CB8AC3E}">
        <p14:creationId xmlns:p14="http://schemas.microsoft.com/office/powerpoint/2010/main" val="21069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Vaccination</a:t>
            </a:r>
            <a:endParaRPr lang="en-US" dirty="0"/>
          </a:p>
        </p:txBody>
      </p:sp>
      <p:sp>
        <p:nvSpPr>
          <p:cNvPr id="3" name="Content Placeholder 2"/>
          <p:cNvSpPr>
            <a:spLocks noGrp="1"/>
          </p:cNvSpPr>
          <p:nvPr>
            <p:ph idx="1"/>
          </p:nvPr>
        </p:nvSpPr>
        <p:spPr/>
        <p:txBody>
          <a:bodyPr/>
          <a:lstStyle/>
          <a:p>
            <a:r>
              <a:rPr lang="en-US" sz="2400" dirty="0" smtClean="0"/>
              <a:t>Suppose the vaccine is 100% efficacious.</a:t>
            </a:r>
          </a:p>
          <a:p>
            <a:r>
              <a:rPr lang="en-US" sz="2400" dirty="0" smtClean="0"/>
              <a:t>It is not necessary to vaccinate the whole population to halt a growing epidemic. Why?</a:t>
            </a:r>
          </a:p>
          <a:p>
            <a:pPr lvl="1"/>
            <a:r>
              <a:rPr lang="en-US" sz="2200" dirty="0" smtClean="0"/>
              <a:t>Vaccinating an individual indirectly reduces the risk of infection of this individual’s contacts (herd immunity).</a:t>
            </a:r>
          </a:p>
          <a:p>
            <a:pPr lvl="1"/>
            <a:endParaRPr lang="en-US" dirty="0"/>
          </a:p>
        </p:txBody>
      </p:sp>
      <p:sp>
        <p:nvSpPr>
          <p:cNvPr id="4" name="Oval 3"/>
          <p:cNvSpPr/>
          <p:nvPr/>
        </p:nvSpPr>
        <p:spPr>
          <a:xfrm>
            <a:off x="971600" y="4675694"/>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62200" y="44470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5600" y="50566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62200" y="39136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05278" y="552673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4" idx="7"/>
            <a:endCxn id="7" idx="3"/>
          </p:cNvCxnSpPr>
          <p:nvPr/>
        </p:nvCxnSpPr>
        <p:spPr>
          <a:xfrm rot="5400000" flipH="1" flipV="1">
            <a:off x="1281022" y="3994516"/>
            <a:ext cx="600356" cy="828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6"/>
            <a:endCxn id="5" idx="2"/>
          </p:cNvCxnSpPr>
          <p:nvPr/>
        </p:nvCxnSpPr>
        <p:spPr>
          <a:xfrm flipV="1">
            <a:off x="1200200" y="4561394"/>
            <a:ext cx="762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6"/>
            <a:endCxn id="6" idx="2"/>
          </p:cNvCxnSpPr>
          <p:nvPr/>
        </p:nvCxnSpPr>
        <p:spPr>
          <a:xfrm>
            <a:off x="1200200" y="4789994"/>
            <a:ext cx="1295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5"/>
            <a:endCxn id="8" idx="2"/>
          </p:cNvCxnSpPr>
          <p:nvPr/>
        </p:nvCxnSpPr>
        <p:spPr>
          <a:xfrm>
            <a:off x="1166722" y="4870816"/>
            <a:ext cx="1438556" cy="770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415608" y="4675694"/>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406208" y="4447094"/>
            <a:ext cx="228600" cy="2286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939608" y="50566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406208" y="39136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015808" y="5590094"/>
            <a:ext cx="228600" cy="2286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3" idx="7"/>
            <a:endCxn id="16" idx="3"/>
          </p:cNvCxnSpPr>
          <p:nvPr/>
        </p:nvCxnSpPr>
        <p:spPr>
          <a:xfrm rot="5400000" flipH="1" flipV="1">
            <a:off x="6725030" y="3994516"/>
            <a:ext cx="600356" cy="828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6"/>
            <a:endCxn id="14" idx="2"/>
          </p:cNvCxnSpPr>
          <p:nvPr/>
        </p:nvCxnSpPr>
        <p:spPr>
          <a:xfrm flipV="1">
            <a:off x="6644208" y="4561394"/>
            <a:ext cx="762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6"/>
            <a:endCxn id="15" idx="2"/>
          </p:cNvCxnSpPr>
          <p:nvPr/>
        </p:nvCxnSpPr>
        <p:spPr>
          <a:xfrm>
            <a:off x="6644208" y="4789994"/>
            <a:ext cx="1295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3" idx="5"/>
            <a:endCxn id="17" idx="1"/>
          </p:cNvCxnSpPr>
          <p:nvPr/>
        </p:nvCxnSpPr>
        <p:spPr>
          <a:xfrm rot="16200000" flipH="1">
            <a:off x="6953630" y="4527916"/>
            <a:ext cx="752756" cy="1438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958804" y="3380294"/>
            <a:ext cx="228600" cy="2286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44804" y="3380294"/>
            <a:ext cx="228600" cy="22860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30804" y="3380294"/>
            <a:ext cx="228600" cy="2286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196285" y="3284984"/>
            <a:ext cx="6109515" cy="400110"/>
          </a:xfrm>
          <a:prstGeom prst="rect">
            <a:avLst/>
          </a:prstGeom>
          <a:noFill/>
        </p:spPr>
        <p:txBody>
          <a:bodyPr wrap="none" rtlCol="0">
            <a:spAutoFit/>
          </a:bodyPr>
          <a:lstStyle/>
          <a:p>
            <a:r>
              <a:rPr lang="en-US" sz="2000" dirty="0" smtClean="0">
                <a:latin typeface="Cambria"/>
                <a:cs typeface="Cambria"/>
              </a:rPr>
              <a:t>Infected                          Susceptible                  Vaccinated</a:t>
            </a:r>
            <a:endParaRPr lang="en-US" sz="2000" dirty="0">
              <a:latin typeface="Cambria"/>
              <a:cs typeface="Cambria"/>
            </a:endParaRPr>
          </a:p>
        </p:txBody>
      </p:sp>
      <p:sp>
        <p:nvSpPr>
          <p:cNvPr id="26" name="Right Arrow 25"/>
          <p:cNvSpPr/>
          <p:nvPr/>
        </p:nvSpPr>
        <p:spPr>
          <a:xfrm>
            <a:off x="3276600" y="3989894"/>
            <a:ext cx="2720804" cy="1676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Cambria"/>
                <a:cs typeface="Cambria"/>
              </a:rPr>
              <a:t>Vaccination with coverage </a:t>
            </a:r>
            <a:r>
              <a:rPr lang="en-US" sz="2000" i="1" dirty="0" err="1" smtClean="0">
                <a:latin typeface="Cambria"/>
                <a:cs typeface="Cambria"/>
              </a:rPr>
              <a:t>p</a:t>
            </a:r>
            <a:endParaRPr lang="en-US" sz="2000" i="1" dirty="0">
              <a:latin typeface="Cambria"/>
              <a:cs typeface="Cambria"/>
            </a:endParaRPr>
          </a:p>
        </p:txBody>
      </p:sp>
      <p:sp>
        <p:nvSpPr>
          <p:cNvPr id="27" name="TextBox 26"/>
          <p:cNvSpPr txBox="1"/>
          <p:nvPr/>
        </p:nvSpPr>
        <p:spPr>
          <a:xfrm>
            <a:off x="1043608" y="5919663"/>
            <a:ext cx="7059946" cy="461665"/>
          </a:xfrm>
          <a:prstGeom prst="rect">
            <a:avLst/>
          </a:prstGeom>
          <a:noFill/>
        </p:spPr>
        <p:txBody>
          <a:bodyPr wrap="none" rtlCol="0">
            <a:spAutoFit/>
          </a:bodyPr>
          <a:lstStyle/>
          <a:p>
            <a:r>
              <a:rPr lang="en-US" sz="2400" i="1" dirty="0" smtClean="0">
                <a:latin typeface="Cambria"/>
                <a:cs typeface="Cambria"/>
              </a:rPr>
              <a:t>R</a:t>
            </a:r>
            <a:r>
              <a:rPr lang="en-US" sz="2400" dirty="0" smtClean="0">
                <a:latin typeface="Cambria"/>
                <a:cs typeface="Cambria"/>
              </a:rPr>
              <a:t> = </a:t>
            </a:r>
            <a:r>
              <a:rPr lang="en-US" sz="2400" i="1" dirty="0" smtClean="0">
                <a:latin typeface="Cambria"/>
                <a:cs typeface="Cambria"/>
              </a:rPr>
              <a:t>R</a:t>
            </a:r>
            <a:r>
              <a:rPr lang="en-US" sz="2400" baseline="-25000" dirty="0" smtClean="0">
                <a:latin typeface="Cambria"/>
                <a:cs typeface="Cambria"/>
              </a:rPr>
              <a:t>0</a:t>
            </a:r>
            <a:r>
              <a:rPr lang="en-US" sz="2400" dirty="0" smtClean="0">
                <a:latin typeface="Cambria"/>
                <a:cs typeface="Cambria"/>
              </a:rPr>
              <a:t>                                                                     </a:t>
            </a:r>
            <a:r>
              <a:rPr lang="en-US" sz="2400" i="1" dirty="0" smtClean="0">
                <a:latin typeface="Cambria"/>
                <a:cs typeface="Cambria"/>
              </a:rPr>
              <a:t>R</a:t>
            </a:r>
            <a:r>
              <a:rPr lang="en-US" sz="2400" dirty="0" smtClean="0">
                <a:latin typeface="Cambria"/>
                <a:cs typeface="Cambria"/>
              </a:rPr>
              <a:t> = </a:t>
            </a:r>
            <a:r>
              <a:rPr lang="en-US" sz="2400" i="1" dirty="0" smtClean="0">
                <a:latin typeface="Cambria"/>
                <a:cs typeface="Cambria"/>
              </a:rPr>
              <a:t>R</a:t>
            </a:r>
            <a:r>
              <a:rPr lang="en-US" sz="2400" baseline="-25000" dirty="0" smtClean="0">
                <a:latin typeface="Cambria"/>
                <a:cs typeface="Cambria"/>
              </a:rPr>
              <a:t>0</a:t>
            </a:r>
            <a:r>
              <a:rPr lang="en-US" sz="2400" dirty="0" smtClean="0">
                <a:latin typeface="Cambria"/>
                <a:cs typeface="Cambria"/>
              </a:rPr>
              <a:t>(1−</a:t>
            </a:r>
            <a:r>
              <a:rPr lang="en-US" sz="2400" i="1" dirty="0" smtClean="0">
                <a:latin typeface="Cambria"/>
                <a:cs typeface="Cambria"/>
              </a:rPr>
              <a:t>p</a:t>
            </a:r>
            <a:r>
              <a:rPr lang="en-US" sz="2400" dirty="0" smtClean="0">
                <a:latin typeface="Cambria"/>
                <a:cs typeface="Cambria"/>
              </a:rPr>
              <a:t>)</a:t>
            </a:r>
            <a:endParaRPr lang="en-US" sz="2400" dirty="0">
              <a:latin typeface="Cambria"/>
              <a:cs typeface="Cambria"/>
            </a:endParaRPr>
          </a:p>
        </p:txBody>
      </p:sp>
    </p:spTree>
    <p:extLst>
      <p:ext uri="{BB962C8B-B14F-4D97-AF65-F5344CB8AC3E}">
        <p14:creationId xmlns:p14="http://schemas.microsoft.com/office/powerpoint/2010/main" val="153761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Vaccination</a:t>
            </a:r>
            <a:endParaRPr lang="en-US" dirty="0"/>
          </a:p>
        </p:txBody>
      </p:sp>
      <p:sp>
        <p:nvSpPr>
          <p:cNvPr id="3" name="Content Placeholder 2"/>
          <p:cNvSpPr>
            <a:spLocks noGrp="1"/>
          </p:cNvSpPr>
          <p:nvPr>
            <p:ph idx="1"/>
          </p:nvPr>
        </p:nvSpPr>
        <p:spPr/>
        <p:txBody>
          <a:bodyPr/>
          <a:lstStyle/>
          <a:p>
            <a:r>
              <a:rPr lang="en-US" sz="2400" dirty="0"/>
              <a:t>Suppose the vaccine is 100% efficacious.</a:t>
            </a:r>
          </a:p>
          <a:p>
            <a:r>
              <a:rPr lang="en-US" sz="2400" dirty="0"/>
              <a:t>Critical vaccination coverage, </a:t>
            </a:r>
            <a:r>
              <a:rPr lang="en-US" sz="2400" i="1" dirty="0"/>
              <a:t>c</a:t>
            </a:r>
            <a:r>
              <a:rPr lang="en-US" sz="2400" baseline="30000" dirty="0"/>
              <a:t>*</a:t>
            </a:r>
            <a:endParaRPr lang="en-US" sz="2400" baseline="-25000" dirty="0"/>
          </a:p>
          <a:p>
            <a:pPr lvl="1"/>
            <a:r>
              <a:rPr lang="en-US" sz="2200" dirty="0"/>
              <a:t>The minimal proportion needed to be vaccinated in order to prevent an epidemic.</a:t>
            </a:r>
          </a:p>
          <a:p>
            <a:r>
              <a:rPr lang="en-US" sz="2400" dirty="0"/>
              <a:t>In the SIR model, </a:t>
            </a:r>
            <a:r>
              <a:rPr lang="en-US" sz="2400" i="1" dirty="0"/>
              <a:t>c</a:t>
            </a:r>
            <a:r>
              <a:rPr lang="en-US" sz="2400" baseline="30000" dirty="0"/>
              <a:t>* </a:t>
            </a:r>
            <a:r>
              <a:rPr lang="en-US" sz="2400" dirty="0"/>
              <a:t>= 1–1/</a:t>
            </a:r>
            <a:r>
              <a:rPr lang="en-US" sz="2400" i="1" dirty="0"/>
              <a:t>R</a:t>
            </a:r>
            <a:r>
              <a:rPr lang="en-US" sz="2400" baseline="-25000" dirty="0"/>
              <a:t>0</a:t>
            </a:r>
            <a:r>
              <a:rPr lang="en-US" sz="2400" dirty="0"/>
              <a:t>, i.e. vaccinating a proportion</a:t>
            </a:r>
            <a:br>
              <a:rPr lang="en-US" sz="2400" dirty="0"/>
            </a:br>
            <a:r>
              <a:rPr lang="en-US" sz="2400" i="1" dirty="0"/>
              <a:t>p</a:t>
            </a:r>
            <a:r>
              <a:rPr lang="en-US" sz="2400" dirty="0"/>
              <a:t> &gt; 1–1/</a:t>
            </a:r>
            <a:r>
              <a:rPr lang="en-US" sz="2400" i="1" dirty="0"/>
              <a:t>R</a:t>
            </a:r>
            <a:r>
              <a:rPr lang="en-US" sz="2400" baseline="-25000" dirty="0"/>
              <a:t>0</a:t>
            </a:r>
            <a:r>
              <a:rPr lang="en-US" sz="2400" dirty="0"/>
              <a:t> of the population is sufficient to prevent an epidemic. Why?</a:t>
            </a:r>
          </a:p>
          <a:p>
            <a:pPr lvl="1"/>
            <a:endParaRPr lang="en-US" dirty="0"/>
          </a:p>
        </p:txBody>
      </p:sp>
      <p:graphicFrame>
        <p:nvGraphicFramePr>
          <p:cNvPr id="28" name="Object 2"/>
          <p:cNvGraphicFramePr>
            <a:graphicFrameLocks noChangeAspect="1"/>
          </p:cNvGraphicFramePr>
          <p:nvPr>
            <p:extLst>
              <p:ext uri="{D42A27DB-BD31-4B8C-83A1-F6EECF244321}">
                <p14:modId xmlns:p14="http://schemas.microsoft.com/office/powerpoint/2010/main" val="4162617212"/>
              </p:ext>
            </p:extLst>
          </p:nvPr>
        </p:nvGraphicFramePr>
        <p:xfrm>
          <a:off x="755576" y="5085184"/>
          <a:ext cx="3306762" cy="1025525"/>
        </p:xfrm>
        <a:graphic>
          <a:graphicData uri="http://schemas.openxmlformats.org/presentationml/2006/ole">
            <mc:AlternateContent xmlns:mc="http://schemas.openxmlformats.org/markup-compatibility/2006">
              <mc:Choice xmlns:v="urn:schemas-microsoft-com:vml" Requires="v">
                <p:oleObj spid="_x0000_s95308" name="Equation" r:id="rId4" imgW="1473120" imgH="457200" progId="Equation.DSMT4">
                  <p:embed/>
                </p:oleObj>
              </mc:Choice>
              <mc:Fallback>
                <p:oleObj name="Equation" r:id="rId4" imgW="1473120" imgH="457200" progId="Equation.DSMT4">
                  <p:embed/>
                  <p:pic>
                    <p:nvPicPr>
                      <p:cNvPr id="0" name=""/>
                      <p:cNvPicPr>
                        <a:picLocks noChangeAspect="1" noChangeArrowheads="1"/>
                      </p:cNvPicPr>
                      <p:nvPr/>
                    </p:nvPicPr>
                    <p:blipFill>
                      <a:blip r:embed="rId5"/>
                      <a:srcRect/>
                      <a:stretch>
                        <a:fillRect/>
                      </a:stretch>
                    </p:blipFill>
                    <p:spPr bwMode="auto">
                      <a:xfrm>
                        <a:off x="755576" y="5085184"/>
                        <a:ext cx="3306762"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3701123"/>
            <a:ext cx="3875881" cy="3040245"/>
          </a:xfrm>
          <a:prstGeom prst="rect">
            <a:avLst/>
          </a:prstGeom>
        </p:spPr>
      </p:pic>
      <p:sp>
        <p:nvSpPr>
          <p:cNvPr id="30" name="Rectangle 29"/>
          <p:cNvSpPr/>
          <p:nvPr/>
        </p:nvSpPr>
        <p:spPr>
          <a:xfrm>
            <a:off x="251520" y="3660910"/>
            <a:ext cx="4572000" cy="1077218"/>
          </a:xfrm>
          <a:prstGeom prst="rect">
            <a:avLst/>
          </a:prstGeom>
        </p:spPr>
        <p:txBody>
          <a:bodyPr>
            <a:spAutoFit/>
          </a:bodyPr>
          <a:lstStyle/>
          <a:p>
            <a:pPr lvl="1"/>
            <a:endParaRPr lang="en-US" sz="2000" dirty="0">
              <a:latin typeface="Cambria" panose="02040503050406030204" pitchFamily="18" charset="0"/>
            </a:endParaRPr>
          </a:p>
          <a:p>
            <a:pPr lvl="1"/>
            <a:r>
              <a:rPr lang="en-US" sz="2200" dirty="0">
                <a:latin typeface="Cambria" panose="02040503050406030204" pitchFamily="18" charset="0"/>
              </a:rPr>
              <a:t>After vaccination, </a:t>
            </a:r>
            <a:r>
              <a:rPr lang="en-US" sz="2200" dirty="0" smtClean="0">
                <a:latin typeface="Cambria" panose="02040503050406030204" pitchFamily="18" charset="0"/>
              </a:rPr>
              <a:t>the</a:t>
            </a:r>
          </a:p>
          <a:p>
            <a:pPr lvl="1"/>
            <a:r>
              <a:rPr lang="en-US" sz="2200" dirty="0" smtClean="0">
                <a:latin typeface="Cambria" panose="02040503050406030204" pitchFamily="18" charset="0"/>
              </a:rPr>
              <a:t>reproductive </a:t>
            </a:r>
            <a:r>
              <a:rPr lang="en-US" sz="2200" dirty="0">
                <a:latin typeface="Cambria" panose="02040503050406030204" pitchFamily="18" charset="0"/>
              </a:rPr>
              <a:t>number is </a:t>
            </a:r>
          </a:p>
        </p:txBody>
      </p:sp>
      <p:sp>
        <p:nvSpPr>
          <p:cNvPr id="31" name="Text Box 15"/>
          <p:cNvSpPr txBox="1">
            <a:spLocks noChangeArrowheads="1"/>
          </p:cNvSpPr>
          <p:nvPr/>
        </p:nvSpPr>
        <p:spPr bwMode="auto">
          <a:xfrm>
            <a:off x="5580112" y="3933056"/>
            <a:ext cx="12890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GB" sz="1800" i="1" dirty="0">
                <a:latin typeface="Cambria" panose="02040503050406030204" pitchFamily="18" charset="0"/>
              </a:rPr>
              <a:t>eradication</a:t>
            </a:r>
            <a:endParaRPr lang="en-US" sz="1800" i="1" dirty="0">
              <a:latin typeface="Cambria" panose="02040503050406030204" pitchFamily="18" charset="0"/>
            </a:endParaRPr>
          </a:p>
        </p:txBody>
      </p:sp>
      <p:sp>
        <p:nvSpPr>
          <p:cNvPr id="32" name="Text Box 15"/>
          <p:cNvSpPr txBox="1">
            <a:spLocks noChangeArrowheads="1"/>
          </p:cNvSpPr>
          <p:nvPr/>
        </p:nvSpPr>
        <p:spPr bwMode="auto">
          <a:xfrm>
            <a:off x="6748755" y="5255035"/>
            <a:ext cx="1255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i="1" dirty="0" smtClean="0">
                <a:latin typeface="Cambria" panose="02040503050406030204" pitchFamily="18" charset="0"/>
              </a:rPr>
              <a:t>persistence</a:t>
            </a:r>
            <a:endParaRPr lang="en-US" sz="1800" i="1" dirty="0">
              <a:latin typeface="Cambria" panose="02040503050406030204" pitchFamily="18" charset="0"/>
            </a:endParaRPr>
          </a:p>
        </p:txBody>
      </p:sp>
    </p:spTree>
    <p:extLst>
      <p:ext uri="{BB962C8B-B14F-4D97-AF65-F5344CB8AC3E}">
        <p14:creationId xmlns:p14="http://schemas.microsoft.com/office/powerpoint/2010/main" val="45658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IR_model.jpg"/>
          <p:cNvPicPr>
            <a:picLocks noChangeAspect="1"/>
          </p:cNvPicPr>
          <p:nvPr/>
        </p:nvPicPr>
        <p:blipFill>
          <a:blip r:embed="rId4" cstate="print"/>
          <a:stretch>
            <a:fillRect/>
          </a:stretch>
        </p:blipFill>
        <p:spPr>
          <a:xfrm>
            <a:off x="395536" y="3634559"/>
            <a:ext cx="5943600" cy="3106809"/>
          </a:xfrm>
          <a:prstGeom prst="rect">
            <a:avLst/>
          </a:prstGeom>
        </p:spPr>
      </p:pic>
      <p:sp>
        <p:nvSpPr>
          <p:cNvPr id="2" name="Title 1"/>
          <p:cNvSpPr>
            <a:spLocks noGrp="1"/>
          </p:cNvSpPr>
          <p:nvPr>
            <p:ph type="title"/>
          </p:nvPr>
        </p:nvSpPr>
        <p:spPr/>
        <p:txBody>
          <a:bodyPr/>
          <a:lstStyle/>
          <a:p>
            <a:r>
              <a:rPr lang="en-US" dirty="0" smtClean="0"/>
              <a:t>The simplest epidemic model</a:t>
            </a:r>
            <a:endParaRPr lang="en-US" dirty="0"/>
          </a:p>
        </p:txBody>
      </p:sp>
      <p:sp>
        <p:nvSpPr>
          <p:cNvPr id="3" name="Content Placeholder 2"/>
          <p:cNvSpPr>
            <a:spLocks noGrp="1"/>
          </p:cNvSpPr>
          <p:nvPr>
            <p:ph idx="1"/>
          </p:nvPr>
        </p:nvSpPr>
        <p:spPr/>
        <p:txBody>
          <a:bodyPr>
            <a:normAutofit/>
          </a:bodyPr>
          <a:lstStyle/>
          <a:p>
            <a:r>
              <a:rPr lang="en-US" sz="2000" dirty="0" smtClean="0"/>
              <a:t>A closed population of size </a:t>
            </a:r>
            <a:r>
              <a:rPr lang="en-US" sz="2000" i="1" dirty="0" smtClean="0"/>
              <a:t>N</a:t>
            </a:r>
            <a:r>
              <a:rPr lang="en-US" sz="2000" dirty="0" smtClean="0"/>
              <a:t> is partitioned into three compartments of individuals: “Susceptible”, “Infectious”, and “Recovered” (SIR model).</a:t>
            </a:r>
          </a:p>
          <a:p>
            <a:r>
              <a:rPr lang="en-US" sz="2000" dirty="0" smtClean="0"/>
              <a:t>All individuals are assumed to be identical in terms of their (</a:t>
            </a:r>
            <a:r>
              <a:rPr lang="en-US" sz="2000" dirty="0" err="1" smtClean="0"/>
              <a:t>i</a:t>
            </a:r>
            <a:r>
              <a:rPr lang="en-US" sz="2000" dirty="0" smtClean="0"/>
              <a:t>) susceptibility to infection, (ii) infectiousness if infected, and (iii) mixing behavior associated with disease transmission (the so-called homogenous mixing assumption). </a:t>
            </a:r>
          </a:p>
        </p:txBody>
      </p:sp>
      <p:graphicFrame>
        <p:nvGraphicFramePr>
          <p:cNvPr id="19458" name="Content Placeholder 3"/>
          <p:cNvGraphicFramePr>
            <a:graphicFrameLocks noChangeAspect="1"/>
          </p:cNvGraphicFramePr>
          <p:nvPr/>
        </p:nvGraphicFramePr>
        <p:xfrm>
          <a:off x="2849563" y="3294112"/>
          <a:ext cx="3505200" cy="1143000"/>
        </p:xfrm>
        <a:graphic>
          <a:graphicData uri="http://schemas.openxmlformats.org/presentationml/2006/ole">
            <mc:AlternateContent xmlns:mc="http://schemas.openxmlformats.org/markup-compatibility/2006">
              <mc:Choice xmlns:v="urn:schemas-microsoft-com:vml" Requires="v">
                <p:oleObj spid="_x0000_s78928"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563" y="3294112"/>
                        <a:ext cx="35052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6477000" y="3048000"/>
            <a:ext cx="2667000" cy="2246769"/>
          </a:xfrm>
          <a:prstGeom prst="rect">
            <a:avLst/>
          </a:prstGeom>
        </p:spPr>
        <p:txBody>
          <a:bodyPr wrap="square">
            <a:spAutoFit/>
          </a:bodyPr>
          <a:lstStyle/>
          <a:p>
            <a:pPr marL="342900" indent="-342900"/>
            <a:r>
              <a:rPr lang="en-US" sz="1400" b="1" dirty="0" smtClean="0">
                <a:solidFill>
                  <a:srgbClr val="C00000"/>
                </a:solidFill>
                <a:latin typeface="Cambria" pitchFamily="18" charset="0"/>
              </a:rPr>
              <a:t>Hallmarks of an epidemic:</a:t>
            </a:r>
          </a:p>
          <a:p>
            <a:pPr marL="342900" indent="-342900">
              <a:buAutoNum type="arabicPeriod"/>
            </a:pPr>
            <a:r>
              <a:rPr lang="en-US" sz="1400" dirty="0" smtClean="0">
                <a:solidFill>
                  <a:srgbClr val="C00000"/>
                </a:solidFill>
                <a:latin typeface="Cambria" pitchFamily="18" charset="0"/>
              </a:rPr>
              <a:t>The </a:t>
            </a:r>
            <a:r>
              <a:rPr lang="en-US" sz="1400" dirty="0">
                <a:solidFill>
                  <a:srgbClr val="C00000"/>
                </a:solidFill>
                <a:latin typeface="Cambria" pitchFamily="18" charset="0"/>
              </a:rPr>
              <a:t>number of infections increases exponentially during the early phase of a growing </a:t>
            </a:r>
            <a:r>
              <a:rPr lang="en-US" sz="1400" dirty="0" smtClean="0">
                <a:solidFill>
                  <a:srgbClr val="C00000"/>
                </a:solidFill>
                <a:latin typeface="Cambria" pitchFamily="18" charset="0"/>
              </a:rPr>
              <a:t>epidemic</a:t>
            </a:r>
            <a:endParaRPr lang="en-US" sz="1400" baseline="-25000" dirty="0" smtClean="0">
              <a:solidFill>
                <a:srgbClr val="C00000"/>
              </a:solidFill>
              <a:latin typeface="Cambria" pitchFamily="18" charset="0"/>
            </a:endParaRPr>
          </a:p>
          <a:p>
            <a:pPr marL="342900" indent="-342900">
              <a:buAutoNum type="arabicPeriod"/>
            </a:pPr>
            <a:r>
              <a:rPr lang="en-US" sz="1400" dirty="0">
                <a:solidFill>
                  <a:srgbClr val="C00000"/>
                </a:solidFill>
                <a:latin typeface="Cambria" pitchFamily="18" charset="0"/>
              </a:rPr>
              <a:t>T</a:t>
            </a:r>
            <a:r>
              <a:rPr lang="en-US" sz="1400" dirty="0" smtClean="0">
                <a:solidFill>
                  <a:srgbClr val="C00000"/>
                </a:solidFill>
                <a:latin typeface="Cambria" pitchFamily="18" charset="0"/>
              </a:rPr>
              <a:t>he </a:t>
            </a:r>
            <a:r>
              <a:rPr lang="en-US" sz="1400" dirty="0">
                <a:solidFill>
                  <a:srgbClr val="C00000"/>
                </a:solidFill>
                <a:latin typeface="Cambria" pitchFamily="18" charset="0"/>
              </a:rPr>
              <a:t>epidemic curve is </a:t>
            </a:r>
            <a:r>
              <a:rPr lang="en-US" sz="1400" dirty="0" err="1">
                <a:solidFill>
                  <a:srgbClr val="C00000"/>
                </a:solidFill>
                <a:latin typeface="Cambria" pitchFamily="18" charset="0"/>
              </a:rPr>
              <a:t>unimodal</a:t>
            </a:r>
            <a:r>
              <a:rPr lang="en-US" sz="1400" dirty="0">
                <a:solidFill>
                  <a:srgbClr val="C00000"/>
                </a:solidFill>
                <a:latin typeface="Cambria" pitchFamily="18" charset="0"/>
              </a:rPr>
              <a:t> and peaks when the susceptible pool has been sufficiently </a:t>
            </a:r>
            <a:r>
              <a:rPr lang="en-US" sz="1400" dirty="0" smtClean="0">
                <a:solidFill>
                  <a:srgbClr val="C00000"/>
                </a:solidFill>
                <a:latin typeface="Cambria" pitchFamily="18" charset="0"/>
              </a:rPr>
              <a:t>depleted</a:t>
            </a:r>
            <a:r>
              <a:rPr lang="en-US" sz="1400" dirty="0">
                <a:solidFill>
                  <a:srgbClr val="C00000"/>
                </a:solidFill>
                <a:latin typeface="Cambria" pitchFamily="18" charset="0"/>
              </a:rPr>
              <a:t> </a:t>
            </a:r>
            <a:r>
              <a:rPr lang="en-US" sz="1400" dirty="0" smtClean="0">
                <a:solidFill>
                  <a:srgbClr val="C00000"/>
                </a:solidFill>
                <a:latin typeface="Cambria" pitchFamily="18" charset="0"/>
              </a:rPr>
              <a:t>(such that </a:t>
            </a:r>
            <a:r>
              <a:rPr lang="en-US" sz="1400" i="1" dirty="0" err="1" smtClean="0">
                <a:solidFill>
                  <a:srgbClr val="C00000"/>
                </a:solidFill>
                <a:latin typeface="Cambria" pitchFamily="18" charset="0"/>
              </a:rPr>
              <a:t>R</a:t>
            </a:r>
            <a:r>
              <a:rPr lang="en-US" sz="1400" i="1" baseline="-25000" dirty="0" err="1" smtClean="0">
                <a:solidFill>
                  <a:srgbClr val="C00000"/>
                </a:solidFill>
                <a:latin typeface="Cambria" pitchFamily="18" charset="0"/>
              </a:rPr>
              <a:t>t</a:t>
            </a:r>
            <a:r>
              <a:rPr lang="en-US" sz="1400" dirty="0" smtClean="0">
                <a:solidFill>
                  <a:srgbClr val="C00000"/>
                </a:solidFill>
                <a:latin typeface="Cambria" pitchFamily="18" charset="0"/>
              </a:rPr>
              <a:t> &lt; 1)</a:t>
            </a:r>
          </a:p>
        </p:txBody>
      </p:sp>
      <p:sp>
        <p:nvSpPr>
          <p:cNvPr id="7" name="TextBox 6"/>
          <p:cNvSpPr txBox="1"/>
          <p:nvPr/>
        </p:nvSpPr>
        <p:spPr>
          <a:xfrm>
            <a:off x="6564186" y="5585936"/>
            <a:ext cx="2427414" cy="738664"/>
          </a:xfrm>
          <a:prstGeom prst="rect">
            <a:avLst/>
          </a:prstGeom>
          <a:noFill/>
        </p:spPr>
        <p:txBody>
          <a:bodyPr wrap="none" rtlCol="0">
            <a:spAutoFit/>
          </a:bodyPr>
          <a:lstStyle/>
          <a:p>
            <a:r>
              <a:rPr lang="en-US" sz="1400" b="1" dirty="0" smtClean="0">
                <a:solidFill>
                  <a:srgbClr val="000090"/>
                </a:solidFill>
                <a:latin typeface="Cambria"/>
                <a:cs typeface="Cambria"/>
              </a:rPr>
              <a:t>Epidemiologic parameters:</a:t>
            </a:r>
          </a:p>
          <a:p>
            <a:r>
              <a:rPr lang="en-US" sz="1400" i="1" dirty="0" smtClean="0">
                <a:solidFill>
                  <a:srgbClr val="000090"/>
                </a:solidFill>
                <a:latin typeface="Cambria"/>
                <a:cs typeface="Cambria"/>
              </a:rPr>
              <a:t>R</a:t>
            </a:r>
            <a:r>
              <a:rPr lang="en-US" sz="1400" baseline="-25000" dirty="0" smtClean="0">
                <a:solidFill>
                  <a:srgbClr val="000090"/>
                </a:solidFill>
                <a:latin typeface="Cambria"/>
                <a:cs typeface="Cambria"/>
              </a:rPr>
              <a:t>0</a:t>
            </a:r>
            <a:r>
              <a:rPr lang="en-US" sz="1400" dirty="0" smtClean="0">
                <a:solidFill>
                  <a:srgbClr val="000090"/>
                </a:solidFill>
                <a:latin typeface="Cambria"/>
                <a:cs typeface="Cambria"/>
              </a:rPr>
              <a:t> = </a:t>
            </a:r>
            <a:r>
              <a:rPr lang="en-US" sz="1400" i="1" dirty="0" err="1" smtClean="0">
                <a:solidFill>
                  <a:srgbClr val="000090"/>
                </a:solidFill>
                <a:latin typeface="Cambria"/>
                <a:cs typeface="Cambria"/>
              </a:rPr>
              <a:t>β</a:t>
            </a:r>
            <a:r>
              <a:rPr lang="en-US" sz="1400" dirty="0" err="1" smtClean="0">
                <a:solidFill>
                  <a:srgbClr val="000090"/>
                </a:solidFill>
                <a:latin typeface="Cambria"/>
                <a:cs typeface="Cambria"/>
              </a:rPr>
              <a:t>/</a:t>
            </a:r>
            <a:r>
              <a:rPr lang="en-US" sz="1400" i="1" dirty="0" err="1" smtClean="0">
                <a:solidFill>
                  <a:srgbClr val="000090"/>
                </a:solidFill>
                <a:latin typeface="Cambria"/>
                <a:cs typeface="Cambria"/>
              </a:rPr>
              <a:t>α</a:t>
            </a:r>
            <a:r>
              <a:rPr lang="en-US" sz="1400" dirty="0" smtClean="0">
                <a:solidFill>
                  <a:srgbClr val="000090"/>
                </a:solidFill>
                <a:latin typeface="Cambria"/>
                <a:cs typeface="Cambria"/>
              </a:rPr>
              <a:t>, </a:t>
            </a:r>
            <a:r>
              <a:rPr lang="en-US" sz="1400" i="1" dirty="0" err="1" smtClean="0">
                <a:solidFill>
                  <a:srgbClr val="000090"/>
                </a:solidFill>
                <a:latin typeface="Cambria"/>
                <a:cs typeface="Cambria"/>
              </a:rPr>
              <a:t>T</a:t>
            </a:r>
            <a:r>
              <a:rPr lang="en-US" sz="1400" i="1" baseline="-25000" dirty="0" err="1" smtClean="0">
                <a:solidFill>
                  <a:srgbClr val="000090"/>
                </a:solidFill>
                <a:latin typeface="Cambria"/>
                <a:cs typeface="Cambria"/>
              </a:rPr>
              <a:t>g</a:t>
            </a:r>
            <a:r>
              <a:rPr lang="en-US" sz="1400" dirty="0" smtClean="0">
                <a:solidFill>
                  <a:srgbClr val="000090"/>
                </a:solidFill>
                <a:latin typeface="Cambria"/>
                <a:cs typeface="Cambria"/>
              </a:rPr>
              <a:t> = 1/α</a:t>
            </a:r>
          </a:p>
          <a:p>
            <a:r>
              <a:rPr lang="en-US" sz="1400" i="1" dirty="0" err="1" smtClean="0">
                <a:solidFill>
                  <a:srgbClr val="000090"/>
                </a:solidFill>
                <a:latin typeface="Cambria"/>
                <a:cs typeface="Cambria"/>
              </a:rPr>
              <a:t>r</a:t>
            </a:r>
            <a:r>
              <a:rPr lang="en-US" sz="1400" dirty="0" smtClean="0">
                <a:solidFill>
                  <a:srgbClr val="000090"/>
                </a:solidFill>
                <a:latin typeface="Cambria"/>
                <a:cs typeface="Cambria"/>
              </a:rPr>
              <a:t> = (</a:t>
            </a:r>
            <a:r>
              <a:rPr lang="en-US" sz="1400" i="1" dirty="0" smtClean="0">
                <a:solidFill>
                  <a:srgbClr val="000090"/>
                </a:solidFill>
                <a:latin typeface="Cambria"/>
                <a:cs typeface="Cambria"/>
              </a:rPr>
              <a:t>R</a:t>
            </a:r>
            <a:r>
              <a:rPr lang="en-US" sz="1400" baseline="-25000" dirty="0" smtClean="0">
                <a:solidFill>
                  <a:srgbClr val="000090"/>
                </a:solidFill>
                <a:latin typeface="Cambria"/>
                <a:cs typeface="Cambria"/>
              </a:rPr>
              <a:t>0</a:t>
            </a:r>
            <a:r>
              <a:rPr lang="en-US" sz="1400" dirty="0" smtClean="0">
                <a:solidFill>
                  <a:srgbClr val="000090"/>
                </a:solidFill>
                <a:latin typeface="Cambria"/>
                <a:cs typeface="Cambria"/>
              </a:rPr>
              <a:t>−1)/</a:t>
            </a:r>
            <a:r>
              <a:rPr lang="en-US" sz="1400" i="1" dirty="0" smtClean="0">
                <a:solidFill>
                  <a:srgbClr val="000090"/>
                </a:solidFill>
                <a:latin typeface="Cambria"/>
                <a:cs typeface="Cambria"/>
              </a:rPr>
              <a:t>T</a:t>
            </a:r>
            <a:r>
              <a:rPr lang="en-US" sz="1400" i="1" baseline="-25000" dirty="0" smtClean="0">
                <a:solidFill>
                  <a:srgbClr val="000090"/>
                </a:solidFill>
                <a:latin typeface="Cambria"/>
                <a:cs typeface="Cambria"/>
              </a:rPr>
              <a:t>g</a:t>
            </a:r>
            <a:r>
              <a:rPr lang="en-US" sz="1400" dirty="0" smtClean="0">
                <a:solidFill>
                  <a:srgbClr val="000090"/>
                </a:solidFill>
                <a:latin typeface="Cambria"/>
                <a:cs typeface="Cambria"/>
              </a:rPr>
              <a:t> = </a:t>
            </a:r>
            <a:r>
              <a:rPr lang="en-US" sz="1400" i="1" dirty="0" err="1" smtClean="0">
                <a:solidFill>
                  <a:srgbClr val="000090"/>
                </a:solidFill>
                <a:latin typeface="Cambria"/>
                <a:cs typeface="Cambria"/>
              </a:rPr>
              <a:t>β</a:t>
            </a:r>
            <a:r>
              <a:rPr lang="en-US" sz="1400" dirty="0" smtClean="0">
                <a:solidFill>
                  <a:srgbClr val="000090"/>
                </a:solidFill>
                <a:latin typeface="Cambria"/>
                <a:cs typeface="Cambria"/>
              </a:rPr>
              <a:t> − </a:t>
            </a:r>
            <a:r>
              <a:rPr lang="en-US" sz="1400" i="1" dirty="0" err="1" smtClean="0">
                <a:solidFill>
                  <a:srgbClr val="000090"/>
                </a:solidFill>
                <a:latin typeface="Cambria"/>
                <a:cs typeface="Cambria"/>
              </a:rPr>
              <a:t>α</a:t>
            </a:r>
            <a:endParaRPr lang="en-US" sz="1400" i="1" dirty="0" smtClean="0">
              <a:solidFill>
                <a:srgbClr val="000090"/>
              </a:solidFill>
              <a:latin typeface="Cambria"/>
              <a:cs typeface="Cambria"/>
            </a:endParaRPr>
          </a:p>
        </p:txBody>
      </p:sp>
      <p:sp>
        <p:nvSpPr>
          <p:cNvPr id="9" name="TextBox 8"/>
          <p:cNvSpPr txBox="1"/>
          <p:nvPr/>
        </p:nvSpPr>
        <p:spPr>
          <a:xfrm>
            <a:off x="3754085" y="6016823"/>
            <a:ext cx="284515" cy="307777"/>
          </a:xfrm>
          <a:prstGeom prst="rect">
            <a:avLst/>
          </a:prstGeom>
          <a:noFill/>
          <a:ln w="12700" cmpd="sng">
            <a:solidFill>
              <a:schemeClr val="accent2"/>
            </a:solidFill>
          </a:ln>
        </p:spPr>
        <p:txBody>
          <a:bodyPr wrap="none" rtlCol="0">
            <a:spAutoFit/>
          </a:bodyPr>
          <a:lstStyle/>
          <a:p>
            <a:r>
              <a:rPr lang="en-US" sz="1400" dirty="0" smtClean="0">
                <a:solidFill>
                  <a:schemeClr val="accent2"/>
                </a:solidFill>
              </a:rPr>
              <a:t>1</a:t>
            </a:r>
            <a:endParaRPr lang="en-US" sz="1400" dirty="0">
              <a:solidFill>
                <a:schemeClr val="accent2"/>
              </a:solidFill>
            </a:endParaRPr>
          </a:p>
        </p:txBody>
      </p:sp>
      <p:sp>
        <p:nvSpPr>
          <p:cNvPr id="10" name="TextBox 9"/>
          <p:cNvSpPr txBox="1"/>
          <p:nvPr/>
        </p:nvSpPr>
        <p:spPr>
          <a:xfrm>
            <a:off x="4516085" y="5559623"/>
            <a:ext cx="284515" cy="307777"/>
          </a:xfrm>
          <a:prstGeom prst="rect">
            <a:avLst/>
          </a:prstGeom>
          <a:noFill/>
          <a:ln w="12700" cmpd="sng">
            <a:solidFill>
              <a:schemeClr val="accent2"/>
            </a:solidFill>
          </a:ln>
        </p:spPr>
        <p:txBody>
          <a:bodyPr wrap="none" rtlCol="0">
            <a:spAutoFit/>
          </a:bodyPr>
          <a:lstStyle/>
          <a:p>
            <a:r>
              <a:rPr lang="en-US" sz="1400" dirty="0" smtClean="0">
                <a:solidFill>
                  <a:schemeClr val="accent2"/>
                </a:solidFill>
              </a:rPr>
              <a:t>2</a:t>
            </a:r>
            <a:endParaRPr lang="en-US" sz="1400" dirty="0">
              <a:solidFill>
                <a:schemeClr val="accent2"/>
              </a:solidFill>
            </a:endParaRPr>
          </a:p>
        </p:txBody>
      </p:sp>
    </p:spTree>
    <p:extLst>
      <p:ext uri="{BB962C8B-B14F-4D97-AF65-F5344CB8AC3E}">
        <p14:creationId xmlns:p14="http://schemas.microsoft.com/office/powerpoint/2010/main" val="26208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7424"/>
            <a:ext cx="4848873" cy="6858000"/>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254960525"/>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79952"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7" name="Picture 6"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8" name="Rectangle 7"/>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254204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15" name="Rectangle 14"/>
          <p:cNvSpPr/>
          <p:nvPr/>
        </p:nvSpPr>
        <p:spPr>
          <a:xfrm>
            <a:off x="994625" y="1389888"/>
            <a:ext cx="955903" cy="461665"/>
          </a:xfrm>
          <a:prstGeom prst="rect">
            <a:avLst/>
          </a:prstGeom>
        </p:spPr>
        <p:txBody>
          <a:bodyPr wrap="none">
            <a:spAutoFit/>
          </a:bodyPr>
          <a:lstStyle/>
          <a:p>
            <a:r>
              <a:rPr lang="en-US" sz="1200" dirty="0" smtClean="0"/>
              <a:t>Exponential </a:t>
            </a:r>
          </a:p>
          <a:p>
            <a:r>
              <a:rPr lang="en-US" sz="1200" dirty="0" smtClean="0"/>
              <a:t>growth</a:t>
            </a:r>
            <a:endParaRPr 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24298149"/>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0976"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7" name="Picture 6"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8" name="Rectangle 7"/>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10162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6" name="Rectangle 5"/>
          <p:cNvSpPr/>
          <p:nvPr/>
        </p:nvSpPr>
        <p:spPr>
          <a:xfrm>
            <a:off x="994625" y="1388688"/>
            <a:ext cx="955903" cy="461665"/>
          </a:xfrm>
          <a:prstGeom prst="rect">
            <a:avLst/>
          </a:prstGeom>
        </p:spPr>
        <p:txBody>
          <a:bodyPr wrap="none">
            <a:spAutoFit/>
          </a:bodyPr>
          <a:lstStyle/>
          <a:p>
            <a:r>
              <a:rPr lang="en-US" sz="1200" dirty="0" smtClean="0"/>
              <a:t>Exponential </a:t>
            </a:r>
          </a:p>
          <a:p>
            <a:r>
              <a:rPr lang="en-US" sz="1200" dirty="0" smtClean="0"/>
              <a:t>growth</a:t>
            </a:r>
            <a:endParaRPr lang="en-US" sz="1200" dirty="0"/>
          </a:p>
        </p:txBody>
      </p:sp>
      <p:sp>
        <p:nvSpPr>
          <p:cNvPr id="9" name="Rectangle 8"/>
          <p:cNvSpPr/>
          <p:nvPr/>
        </p:nvSpPr>
        <p:spPr>
          <a:xfrm>
            <a:off x="2185071" y="5610203"/>
            <a:ext cx="926407" cy="276999"/>
          </a:xfrm>
          <a:prstGeom prst="rect">
            <a:avLst/>
          </a:prstGeom>
        </p:spPr>
        <p:txBody>
          <a:bodyPr wrap="none">
            <a:spAutoFit/>
          </a:bodyPr>
          <a:lstStyle/>
          <a:p>
            <a:r>
              <a:rPr lang="en-US" sz="1200" dirty="0" smtClean="0"/>
              <a:t>R decreases</a:t>
            </a:r>
            <a:endParaRPr lang="en-US" sz="1200" dirty="0"/>
          </a:p>
        </p:txBody>
      </p:sp>
      <p:sp>
        <p:nvSpPr>
          <p:cNvPr id="10" name="Rectangle 9"/>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11" name="Rectangle 10"/>
          <p:cNvSpPr/>
          <p:nvPr/>
        </p:nvSpPr>
        <p:spPr>
          <a:xfrm>
            <a:off x="2228204" y="3152001"/>
            <a:ext cx="1479700" cy="276999"/>
          </a:xfrm>
          <a:prstGeom prst="rect">
            <a:avLst/>
          </a:prstGeom>
        </p:spPr>
        <p:txBody>
          <a:bodyPr wrap="none">
            <a:spAutoFit/>
          </a:bodyPr>
          <a:lstStyle/>
          <a:p>
            <a:r>
              <a:rPr lang="en-US" sz="1200" dirty="0" smtClean="0"/>
              <a:t>Attack rate increases</a:t>
            </a:r>
            <a:endParaRPr lang="en-US" sz="1200" dirty="0"/>
          </a:p>
        </p:txBody>
      </p:sp>
      <p:graphicFrame>
        <p:nvGraphicFramePr>
          <p:cNvPr id="12" name="Object 11"/>
          <p:cNvGraphicFramePr>
            <a:graphicFrameLocks noChangeAspect="1"/>
          </p:cNvGraphicFramePr>
          <p:nvPr>
            <p:extLst>
              <p:ext uri="{D42A27DB-BD31-4B8C-83A1-F6EECF244321}">
                <p14:modId xmlns:p14="http://schemas.microsoft.com/office/powerpoint/2010/main" val="2541343086"/>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2000"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4" name="Picture 13"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5" name="Rectangle 14"/>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46028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models?</a:t>
            </a:r>
            <a:endParaRPr lang="en-US" dirty="0"/>
          </a:p>
        </p:txBody>
      </p:sp>
      <p:sp>
        <p:nvSpPr>
          <p:cNvPr id="3" name="Content Placeholder 2"/>
          <p:cNvSpPr>
            <a:spLocks noGrp="1"/>
          </p:cNvSpPr>
          <p:nvPr>
            <p:ph idx="1"/>
          </p:nvPr>
        </p:nvSpPr>
        <p:spPr>
          <a:xfrm>
            <a:off x="457200" y="1268760"/>
            <a:ext cx="8229600" cy="4853989"/>
          </a:xfrm>
        </p:spPr>
        <p:txBody>
          <a:bodyPr>
            <a:normAutofit/>
          </a:bodyPr>
          <a:lstStyle/>
          <a:p>
            <a:pPr marL="0" indent="0">
              <a:buNone/>
            </a:pPr>
            <a:r>
              <a:rPr lang="en-US" sz="2400" dirty="0" smtClean="0"/>
              <a:t>Our </a:t>
            </a:r>
            <a:r>
              <a:rPr lang="en-US" sz="2400" dirty="0"/>
              <a:t>understanding of how things work in the real </a:t>
            </a:r>
            <a:r>
              <a:rPr lang="en-US" sz="2400" dirty="0" smtClean="0"/>
              <a:t>world</a:t>
            </a:r>
            <a:br>
              <a:rPr lang="en-US" sz="2400" dirty="0" smtClean="0"/>
            </a:br>
            <a:r>
              <a:rPr lang="en-US" sz="2400" dirty="0" smtClean="0"/>
              <a:t/>
            </a:r>
            <a:br>
              <a:rPr lang="en-US" sz="2400" dirty="0" smtClean="0"/>
            </a:br>
            <a:r>
              <a:rPr lang="en-US" sz="2400" dirty="0" smtClean="0"/>
              <a:t>We use models to make decisions everyday (often without being aware of it)</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3997457"/>
            <a:ext cx="1773940" cy="1624587"/>
          </a:xfrm>
          <a:prstGeom prst="rect">
            <a:avLst/>
          </a:prstGeom>
        </p:spPr>
      </p:pic>
      <p:sp>
        <p:nvSpPr>
          <p:cNvPr id="11" name="Right Arrow 10"/>
          <p:cNvSpPr/>
          <p:nvPr/>
        </p:nvSpPr>
        <p:spPr>
          <a:xfrm>
            <a:off x="2603428" y="4688556"/>
            <a:ext cx="3821502" cy="348953"/>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4866" y="3616456"/>
            <a:ext cx="1908052" cy="2005588"/>
          </a:xfrm>
          <a:prstGeom prst="rect">
            <a:avLst/>
          </a:prstGeom>
        </p:spPr>
      </p:pic>
      <p:grpSp>
        <p:nvGrpSpPr>
          <p:cNvPr id="13" name="Group 12"/>
          <p:cNvGrpSpPr/>
          <p:nvPr/>
        </p:nvGrpSpPr>
        <p:grpSpPr>
          <a:xfrm>
            <a:off x="3160214" y="3439626"/>
            <a:ext cx="2547891" cy="576073"/>
            <a:chOff x="3187844" y="2301260"/>
            <a:chExt cx="2547891" cy="576073"/>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844" y="2301260"/>
              <a:ext cx="576073" cy="576073"/>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1557" y="2378690"/>
              <a:ext cx="411480" cy="41148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3798" y="2378690"/>
              <a:ext cx="411480" cy="41148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4255" y="2378690"/>
              <a:ext cx="411480" cy="41148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2151" y="2378690"/>
              <a:ext cx="406429" cy="411480"/>
            </a:xfrm>
            <a:prstGeom prst="rect">
              <a:avLst/>
            </a:prstGeom>
          </p:spPr>
        </p:pic>
      </p:grpSp>
      <p:grpSp>
        <p:nvGrpSpPr>
          <p:cNvPr id="19" name="Group 18"/>
          <p:cNvGrpSpPr/>
          <p:nvPr/>
        </p:nvGrpSpPr>
        <p:grpSpPr>
          <a:xfrm>
            <a:off x="3160214" y="4107303"/>
            <a:ext cx="2542840" cy="576073"/>
            <a:chOff x="3187844" y="2968937"/>
            <a:chExt cx="2542840" cy="576073"/>
          </a:xfrm>
        </p:grpSpPr>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7844" y="2968937"/>
              <a:ext cx="576073" cy="57607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4151" y="3017520"/>
              <a:ext cx="411480" cy="41148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9204" y="3023125"/>
              <a:ext cx="411480" cy="411480"/>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7041" y="3051547"/>
              <a:ext cx="406429" cy="4114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8894" y="3051233"/>
              <a:ext cx="406429" cy="411480"/>
            </a:xfrm>
            <a:prstGeom prst="rect">
              <a:avLst/>
            </a:prstGeom>
          </p:spPr>
        </p:pic>
      </p:grpSp>
      <p:grpSp>
        <p:nvGrpSpPr>
          <p:cNvPr id="25" name="Group 24"/>
          <p:cNvGrpSpPr/>
          <p:nvPr/>
        </p:nvGrpSpPr>
        <p:grpSpPr>
          <a:xfrm>
            <a:off x="3183275" y="5045971"/>
            <a:ext cx="2517863" cy="576073"/>
            <a:chOff x="3210905" y="3907605"/>
            <a:chExt cx="2517863" cy="576073"/>
          </a:xfrm>
        </p:grpSpPr>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0905" y="3907605"/>
              <a:ext cx="576073" cy="576073"/>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7288" y="3980140"/>
              <a:ext cx="411480" cy="41148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7635" y="3980140"/>
              <a:ext cx="406429" cy="41148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3995" y="3980140"/>
              <a:ext cx="406429" cy="411480"/>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2959" y="3977707"/>
              <a:ext cx="406429" cy="411480"/>
            </a:xfrm>
            <a:prstGeom prst="rect">
              <a:avLst/>
            </a:prstGeom>
          </p:spPr>
        </p:pic>
      </p:grpSp>
      <p:grpSp>
        <p:nvGrpSpPr>
          <p:cNvPr id="31" name="Group 30"/>
          <p:cNvGrpSpPr/>
          <p:nvPr/>
        </p:nvGrpSpPr>
        <p:grpSpPr>
          <a:xfrm>
            <a:off x="3196790" y="5697815"/>
            <a:ext cx="2506264" cy="539497"/>
            <a:chOff x="3224420" y="4559449"/>
            <a:chExt cx="2506264" cy="539497"/>
          </a:xfrm>
        </p:grpSpPr>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24420" y="4559449"/>
              <a:ext cx="539497" cy="539497"/>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6614" y="4572903"/>
              <a:ext cx="406429" cy="411480"/>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974" y="4572903"/>
              <a:ext cx="406429" cy="411480"/>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938" y="4570470"/>
              <a:ext cx="406429" cy="411480"/>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4255" y="4570470"/>
              <a:ext cx="406429" cy="411480"/>
            </a:xfrm>
            <a:prstGeom prst="rect">
              <a:avLst/>
            </a:prstGeom>
          </p:spPr>
        </p:pic>
      </p:grpSp>
    </p:spTree>
    <p:extLst>
      <p:ext uri="{BB962C8B-B14F-4D97-AF65-F5344CB8AC3E}">
        <p14:creationId xmlns:p14="http://schemas.microsoft.com/office/powerpoint/2010/main" val="20404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5" name="Rectangle 4"/>
          <p:cNvSpPr/>
          <p:nvPr/>
        </p:nvSpPr>
        <p:spPr>
          <a:xfrm>
            <a:off x="2411760" y="5661248"/>
            <a:ext cx="936538" cy="276999"/>
          </a:xfrm>
          <a:prstGeom prst="rect">
            <a:avLst/>
          </a:prstGeom>
        </p:spPr>
        <p:txBody>
          <a:bodyPr wrap="none">
            <a:spAutoFit/>
          </a:bodyPr>
          <a:lstStyle/>
          <a:p>
            <a:r>
              <a:rPr lang="en-US" sz="1200" dirty="0" smtClean="0"/>
              <a:t>R drops to 1</a:t>
            </a:r>
            <a:endParaRPr lang="en-US" sz="1200" dirty="0"/>
          </a:p>
        </p:txBody>
      </p:sp>
      <p:sp>
        <p:nvSpPr>
          <p:cNvPr id="6" name="Rectangle 5"/>
          <p:cNvSpPr/>
          <p:nvPr/>
        </p:nvSpPr>
        <p:spPr>
          <a:xfrm>
            <a:off x="2555776" y="764704"/>
            <a:ext cx="1415772" cy="276999"/>
          </a:xfrm>
          <a:prstGeom prst="rect">
            <a:avLst/>
          </a:prstGeom>
        </p:spPr>
        <p:txBody>
          <a:bodyPr wrap="none">
            <a:spAutoFit/>
          </a:bodyPr>
          <a:lstStyle/>
          <a:p>
            <a:r>
              <a:rPr lang="en-US" sz="1200" dirty="0" smtClean="0"/>
              <a:t>The epidemic peaks</a:t>
            </a:r>
            <a:endParaRPr lang="en-US" sz="1200" dirty="0"/>
          </a:p>
        </p:txBody>
      </p:sp>
      <p:sp>
        <p:nvSpPr>
          <p:cNvPr id="8" name="Rectangle 7"/>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9" name="Rectangle 8"/>
          <p:cNvSpPr/>
          <p:nvPr/>
        </p:nvSpPr>
        <p:spPr>
          <a:xfrm>
            <a:off x="2228204" y="3152001"/>
            <a:ext cx="1479700" cy="276999"/>
          </a:xfrm>
          <a:prstGeom prst="rect">
            <a:avLst/>
          </a:prstGeom>
        </p:spPr>
        <p:txBody>
          <a:bodyPr wrap="none">
            <a:spAutoFit/>
          </a:bodyPr>
          <a:lstStyle/>
          <a:p>
            <a:r>
              <a:rPr lang="en-US" sz="1200" dirty="0" smtClean="0"/>
              <a:t>Attack rate increases</a:t>
            </a:r>
            <a:endParaRPr lang="en-US" sz="1200" dirty="0"/>
          </a:p>
        </p:txBody>
      </p:sp>
      <p:graphicFrame>
        <p:nvGraphicFramePr>
          <p:cNvPr id="12" name="Object 11"/>
          <p:cNvGraphicFramePr>
            <a:graphicFrameLocks noChangeAspect="1"/>
          </p:cNvGraphicFramePr>
          <p:nvPr>
            <p:extLst>
              <p:ext uri="{D42A27DB-BD31-4B8C-83A1-F6EECF244321}">
                <p14:modId xmlns:p14="http://schemas.microsoft.com/office/powerpoint/2010/main" val="3452697151"/>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3024"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4" name="Picture 13"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5" name="Rectangle 14"/>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761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6" name="Rectangle 5"/>
          <p:cNvSpPr/>
          <p:nvPr/>
        </p:nvSpPr>
        <p:spPr>
          <a:xfrm>
            <a:off x="2699792" y="764704"/>
            <a:ext cx="1719573" cy="276999"/>
          </a:xfrm>
          <a:prstGeom prst="rect">
            <a:avLst/>
          </a:prstGeom>
        </p:spPr>
        <p:txBody>
          <a:bodyPr wrap="none">
            <a:spAutoFit/>
          </a:bodyPr>
          <a:lstStyle/>
          <a:p>
            <a:r>
              <a:rPr lang="en-US" sz="1200" dirty="0" smtClean="0"/>
              <a:t>Incidence begins to drop</a:t>
            </a:r>
            <a:endParaRPr lang="en-US" sz="1200" dirty="0"/>
          </a:p>
        </p:txBody>
      </p:sp>
      <p:sp>
        <p:nvSpPr>
          <p:cNvPr id="8" name="Rectangle 7"/>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14" name="Rectangle 13"/>
          <p:cNvSpPr/>
          <p:nvPr/>
        </p:nvSpPr>
        <p:spPr>
          <a:xfrm>
            <a:off x="3094860" y="5949280"/>
            <a:ext cx="1189108" cy="276999"/>
          </a:xfrm>
          <a:prstGeom prst="rect">
            <a:avLst/>
          </a:prstGeom>
        </p:spPr>
        <p:txBody>
          <a:bodyPr wrap="none">
            <a:spAutoFit/>
          </a:bodyPr>
          <a:lstStyle/>
          <a:p>
            <a:r>
              <a:rPr lang="en-US" sz="1200" dirty="0" smtClean="0"/>
              <a:t>R drops below 1</a:t>
            </a:r>
            <a:endParaRPr lang="en-US" sz="1200" dirty="0"/>
          </a:p>
        </p:txBody>
      </p:sp>
      <p:sp>
        <p:nvSpPr>
          <p:cNvPr id="15" name="Rectangle 14"/>
          <p:cNvSpPr/>
          <p:nvPr/>
        </p:nvSpPr>
        <p:spPr>
          <a:xfrm>
            <a:off x="2228204" y="3152001"/>
            <a:ext cx="1479700" cy="276999"/>
          </a:xfrm>
          <a:prstGeom prst="rect">
            <a:avLst/>
          </a:prstGeom>
        </p:spPr>
        <p:txBody>
          <a:bodyPr wrap="none">
            <a:spAutoFit/>
          </a:bodyPr>
          <a:lstStyle/>
          <a:p>
            <a:r>
              <a:rPr lang="en-US" sz="1200" dirty="0" smtClean="0"/>
              <a:t>Attack rate increases</a:t>
            </a:r>
            <a:endParaRPr lang="en-US" sz="12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93033019"/>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4048"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7" name="Picture 16"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8" name="Rectangle 17"/>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69182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6" name="Rectangle 5"/>
          <p:cNvSpPr/>
          <p:nvPr/>
        </p:nvSpPr>
        <p:spPr>
          <a:xfrm>
            <a:off x="3059832" y="951111"/>
            <a:ext cx="1207318" cy="461665"/>
          </a:xfrm>
          <a:prstGeom prst="rect">
            <a:avLst/>
          </a:prstGeom>
        </p:spPr>
        <p:txBody>
          <a:bodyPr wrap="none">
            <a:spAutoFit/>
          </a:bodyPr>
          <a:lstStyle/>
          <a:p>
            <a:r>
              <a:rPr lang="en-US" sz="1200" dirty="0" smtClean="0"/>
              <a:t>Incidence drops </a:t>
            </a:r>
          </a:p>
          <a:p>
            <a:r>
              <a:rPr lang="en-US" sz="1200" dirty="0" smtClean="0"/>
              <a:t>monotonically</a:t>
            </a:r>
            <a:endParaRPr lang="en-US" sz="1200" dirty="0"/>
          </a:p>
        </p:txBody>
      </p:sp>
      <p:sp>
        <p:nvSpPr>
          <p:cNvPr id="9" name="Rectangle 8"/>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14" name="Rectangle 13"/>
          <p:cNvSpPr/>
          <p:nvPr/>
        </p:nvSpPr>
        <p:spPr>
          <a:xfrm>
            <a:off x="3094860" y="5949280"/>
            <a:ext cx="1189108" cy="276999"/>
          </a:xfrm>
          <a:prstGeom prst="rect">
            <a:avLst/>
          </a:prstGeom>
        </p:spPr>
        <p:txBody>
          <a:bodyPr wrap="none">
            <a:spAutoFit/>
          </a:bodyPr>
          <a:lstStyle/>
          <a:p>
            <a:r>
              <a:rPr lang="en-US" sz="1200" dirty="0" smtClean="0"/>
              <a:t>R drops below 1</a:t>
            </a:r>
            <a:endParaRPr lang="en-US" sz="1200" dirty="0"/>
          </a:p>
        </p:txBody>
      </p:sp>
      <p:sp>
        <p:nvSpPr>
          <p:cNvPr id="16" name="Rectangle 15"/>
          <p:cNvSpPr/>
          <p:nvPr/>
        </p:nvSpPr>
        <p:spPr>
          <a:xfrm>
            <a:off x="2228204" y="3152001"/>
            <a:ext cx="1479700" cy="276999"/>
          </a:xfrm>
          <a:prstGeom prst="rect">
            <a:avLst/>
          </a:prstGeom>
        </p:spPr>
        <p:txBody>
          <a:bodyPr wrap="none">
            <a:spAutoFit/>
          </a:bodyPr>
          <a:lstStyle/>
          <a:p>
            <a:r>
              <a:rPr lang="en-US" sz="1200" dirty="0" smtClean="0"/>
              <a:t>Attack rate increases</a:t>
            </a:r>
            <a:endParaRPr lang="en-US" sz="1200" dirty="0"/>
          </a:p>
        </p:txBody>
      </p:sp>
      <p:graphicFrame>
        <p:nvGraphicFramePr>
          <p:cNvPr id="17" name="Object 16"/>
          <p:cNvGraphicFramePr>
            <a:graphicFrameLocks noChangeAspect="1"/>
          </p:cNvGraphicFramePr>
          <p:nvPr>
            <p:extLst>
              <p:ext uri="{D42A27DB-BD31-4B8C-83A1-F6EECF244321}">
                <p14:modId xmlns:p14="http://schemas.microsoft.com/office/powerpoint/2010/main" val="904043188"/>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5072"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8" name="Picture 17"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9" name="Rectangle 18"/>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108502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7" name="Rectangle 6"/>
          <p:cNvSpPr/>
          <p:nvPr/>
        </p:nvSpPr>
        <p:spPr>
          <a:xfrm>
            <a:off x="3375386" y="1239143"/>
            <a:ext cx="1061509" cy="461665"/>
          </a:xfrm>
          <a:prstGeom prst="rect">
            <a:avLst/>
          </a:prstGeom>
        </p:spPr>
        <p:txBody>
          <a:bodyPr wrap="none">
            <a:spAutoFit/>
          </a:bodyPr>
          <a:lstStyle/>
          <a:p>
            <a:r>
              <a:rPr lang="en-US" sz="1200" dirty="0" smtClean="0"/>
              <a:t>The epidemic </a:t>
            </a:r>
          </a:p>
          <a:p>
            <a:r>
              <a:rPr lang="en-US" sz="1200" dirty="0" smtClean="0"/>
              <a:t>dies out</a:t>
            </a:r>
            <a:endParaRPr lang="en-US" sz="1200" dirty="0"/>
          </a:p>
        </p:txBody>
      </p:sp>
      <p:sp>
        <p:nvSpPr>
          <p:cNvPr id="8" name="Rectangle 7"/>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11" name="Rectangle 10"/>
          <p:cNvSpPr/>
          <p:nvPr/>
        </p:nvSpPr>
        <p:spPr>
          <a:xfrm>
            <a:off x="3094860" y="5949280"/>
            <a:ext cx="1189108" cy="276999"/>
          </a:xfrm>
          <a:prstGeom prst="rect">
            <a:avLst/>
          </a:prstGeom>
        </p:spPr>
        <p:txBody>
          <a:bodyPr wrap="none">
            <a:spAutoFit/>
          </a:bodyPr>
          <a:lstStyle/>
          <a:p>
            <a:r>
              <a:rPr lang="en-US" sz="1200" dirty="0" smtClean="0"/>
              <a:t>R drops below 1</a:t>
            </a:r>
            <a:endParaRPr lang="en-US" sz="1200" dirty="0"/>
          </a:p>
        </p:txBody>
      </p:sp>
      <p:sp>
        <p:nvSpPr>
          <p:cNvPr id="14" name="Rectangle 13"/>
          <p:cNvSpPr/>
          <p:nvPr/>
        </p:nvSpPr>
        <p:spPr>
          <a:xfrm>
            <a:off x="2228204" y="3152001"/>
            <a:ext cx="1479700" cy="276999"/>
          </a:xfrm>
          <a:prstGeom prst="rect">
            <a:avLst/>
          </a:prstGeom>
        </p:spPr>
        <p:txBody>
          <a:bodyPr wrap="none">
            <a:spAutoFit/>
          </a:bodyPr>
          <a:lstStyle/>
          <a:p>
            <a:r>
              <a:rPr lang="en-US" sz="1200" dirty="0" smtClean="0"/>
              <a:t>Attack rate increases</a:t>
            </a:r>
            <a:endParaRPr lang="en-US" sz="12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513910210"/>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6096"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6" name="Picture 15"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7" name="Rectangle 16"/>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388139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19" name="Rectangle 18"/>
          <p:cNvSpPr/>
          <p:nvPr/>
        </p:nvSpPr>
        <p:spPr>
          <a:xfrm>
            <a:off x="3375386" y="1239143"/>
            <a:ext cx="1061509" cy="461665"/>
          </a:xfrm>
          <a:prstGeom prst="rect">
            <a:avLst/>
          </a:prstGeom>
        </p:spPr>
        <p:txBody>
          <a:bodyPr wrap="none">
            <a:spAutoFit/>
          </a:bodyPr>
          <a:lstStyle/>
          <a:p>
            <a:r>
              <a:rPr lang="en-US" sz="1200" dirty="0" smtClean="0"/>
              <a:t>The epidemic </a:t>
            </a:r>
          </a:p>
          <a:p>
            <a:r>
              <a:rPr lang="en-US" sz="1200" dirty="0" smtClean="0"/>
              <a:t>dies out</a:t>
            </a:r>
            <a:endParaRPr lang="en-US" sz="1200" dirty="0"/>
          </a:p>
        </p:txBody>
      </p:sp>
      <p:sp>
        <p:nvSpPr>
          <p:cNvPr id="8" name="Rectangle 7"/>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sp>
        <p:nvSpPr>
          <p:cNvPr id="14" name="Rectangle 13"/>
          <p:cNvSpPr/>
          <p:nvPr/>
        </p:nvSpPr>
        <p:spPr>
          <a:xfrm>
            <a:off x="3094860" y="5949280"/>
            <a:ext cx="1189108" cy="276999"/>
          </a:xfrm>
          <a:prstGeom prst="rect">
            <a:avLst/>
          </a:prstGeom>
        </p:spPr>
        <p:txBody>
          <a:bodyPr wrap="none">
            <a:spAutoFit/>
          </a:bodyPr>
          <a:lstStyle/>
          <a:p>
            <a:r>
              <a:rPr lang="en-US" sz="1200" dirty="0" smtClean="0"/>
              <a:t>R drops below 1</a:t>
            </a:r>
            <a:endParaRPr lang="en-US" sz="1200" dirty="0"/>
          </a:p>
        </p:txBody>
      </p:sp>
      <p:sp>
        <p:nvSpPr>
          <p:cNvPr id="16" name="Rectangle 15"/>
          <p:cNvSpPr/>
          <p:nvPr/>
        </p:nvSpPr>
        <p:spPr>
          <a:xfrm>
            <a:off x="2627784" y="2427895"/>
            <a:ext cx="1277914" cy="276999"/>
          </a:xfrm>
          <a:prstGeom prst="rect">
            <a:avLst/>
          </a:prstGeom>
        </p:spPr>
        <p:txBody>
          <a:bodyPr wrap="none">
            <a:spAutoFit/>
          </a:bodyPr>
          <a:lstStyle/>
          <a:p>
            <a:r>
              <a:rPr lang="en-US" sz="1200" dirty="0" smtClean="0"/>
              <a:t>Final attack rate</a:t>
            </a:r>
            <a:endParaRPr lang="en-US" sz="12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3024870"/>
              </p:ext>
            </p:extLst>
          </p:nvPr>
        </p:nvGraphicFramePr>
        <p:xfrm>
          <a:off x="4716016" y="1153344"/>
          <a:ext cx="4107959" cy="1339552"/>
        </p:xfrm>
        <a:graphic>
          <a:graphicData uri="http://schemas.openxmlformats.org/presentationml/2006/ole">
            <mc:AlternateContent xmlns:mc="http://schemas.openxmlformats.org/markup-compatibility/2006">
              <mc:Choice xmlns:v="urn:schemas-microsoft-com:vml" Requires="v">
                <p:oleObj spid="_x0000_s87120"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153344"/>
                        <a:ext cx="4107959" cy="1339552"/>
                      </a:xfrm>
                      <a:prstGeom prst="rect">
                        <a:avLst/>
                      </a:prstGeom>
                      <a:noFill/>
                      <a:ln>
                        <a:noFill/>
                      </a:ln>
                    </p:spPr>
                  </p:pic>
                </p:oleObj>
              </mc:Fallback>
            </mc:AlternateContent>
          </a:graphicData>
        </a:graphic>
      </p:graphicFrame>
      <p:pic>
        <p:nvPicPr>
          <p:cNvPr id="18" name="Picture 17"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20" name="Rectangle 19"/>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299661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4048"/>
            <a:ext cx="4848873" cy="6858000"/>
          </a:xfrm>
          <a:prstGeom prst="rect">
            <a:avLst/>
          </a:prstGeom>
        </p:spPr>
      </p:pic>
      <p:sp>
        <p:nvSpPr>
          <p:cNvPr id="6" name="Rectangle 5"/>
          <p:cNvSpPr/>
          <p:nvPr/>
        </p:nvSpPr>
        <p:spPr>
          <a:xfrm>
            <a:off x="2627784" y="2427895"/>
            <a:ext cx="1673407" cy="276999"/>
          </a:xfrm>
          <a:prstGeom prst="rect">
            <a:avLst/>
          </a:prstGeom>
        </p:spPr>
        <p:txBody>
          <a:bodyPr wrap="none">
            <a:spAutoFit/>
          </a:bodyPr>
          <a:lstStyle/>
          <a:p>
            <a:r>
              <a:rPr lang="en-US" sz="1200" dirty="0" smtClean="0"/>
              <a:t>Final attack rate &lt; 100%</a:t>
            </a:r>
            <a:endParaRPr lang="en-US" sz="1200" dirty="0"/>
          </a:p>
        </p:txBody>
      </p:sp>
      <p:cxnSp>
        <p:nvCxnSpPr>
          <p:cNvPr id="4" name="Straight Connector 3"/>
          <p:cNvCxnSpPr/>
          <p:nvPr/>
        </p:nvCxnSpPr>
        <p:spPr>
          <a:xfrm>
            <a:off x="629265" y="2420888"/>
            <a:ext cx="383306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Up-Down Arrow 7"/>
          <p:cNvSpPr/>
          <p:nvPr/>
        </p:nvSpPr>
        <p:spPr>
          <a:xfrm>
            <a:off x="4446069" y="2443220"/>
            <a:ext cx="58993" cy="261674"/>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375386" y="1239143"/>
            <a:ext cx="1061509" cy="461665"/>
          </a:xfrm>
          <a:prstGeom prst="rect">
            <a:avLst/>
          </a:prstGeom>
        </p:spPr>
        <p:txBody>
          <a:bodyPr wrap="none">
            <a:spAutoFit/>
          </a:bodyPr>
          <a:lstStyle/>
          <a:p>
            <a:r>
              <a:rPr lang="en-US" sz="1200" dirty="0" smtClean="0"/>
              <a:t>The epidemic </a:t>
            </a:r>
          </a:p>
          <a:p>
            <a:r>
              <a:rPr lang="en-US" sz="1200" dirty="0" smtClean="0"/>
              <a:t>dies out</a:t>
            </a:r>
            <a:endParaRPr lang="en-US" sz="1200" dirty="0"/>
          </a:p>
        </p:txBody>
      </p:sp>
      <p:sp>
        <p:nvSpPr>
          <p:cNvPr id="10" name="Rectangle 9"/>
          <p:cNvSpPr/>
          <p:nvPr/>
        </p:nvSpPr>
        <p:spPr>
          <a:xfrm>
            <a:off x="3094860" y="5949280"/>
            <a:ext cx="1189108" cy="276999"/>
          </a:xfrm>
          <a:prstGeom prst="rect">
            <a:avLst/>
          </a:prstGeom>
        </p:spPr>
        <p:txBody>
          <a:bodyPr wrap="none">
            <a:spAutoFit/>
          </a:bodyPr>
          <a:lstStyle/>
          <a:p>
            <a:r>
              <a:rPr lang="en-US" sz="1200" dirty="0" smtClean="0"/>
              <a:t>R drops below 1</a:t>
            </a:r>
            <a:endParaRPr lang="en-US" sz="1200" dirty="0"/>
          </a:p>
        </p:txBody>
      </p:sp>
      <p:sp>
        <p:nvSpPr>
          <p:cNvPr id="12" name="Rectangle 11"/>
          <p:cNvSpPr/>
          <p:nvPr/>
        </p:nvSpPr>
        <p:spPr>
          <a:xfrm>
            <a:off x="2185071" y="3872081"/>
            <a:ext cx="1758879" cy="276999"/>
          </a:xfrm>
          <a:prstGeom prst="rect">
            <a:avLst/>
          </a:prstGeom>
        </p:spPr>
        <p:txBody>
          <a:bodyPr wrap="none">
            <a:spAutoFit/>
          </a:bodyPr>
          <a:lstStyle/>
          <a:p>
            <a:r>
              <a:rPr lang="en-US" sz="1200" dirty="0" smtClean="0"/>
              <a:t>Depletion </a:t>
            </a:r>
            <a:r>
              <a:rPr lang="en-US" sz="1200" dirty="0"/>
              <a:t>of </a:t>
            </a:r>
            <a:r>
              <a:rPr lang="en-US" sz="1200" dirty="0" err="1"/>
              <a:t>susceptibles</a:t>
            </a:r>
            <a:endParaRPr lang="en-US" sz="12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886292050"/>
              </p:ext>
            </p:extLst>
          </p:nvPr>
        </p:nvGraphicFramePr>
        <p:xfrm>
          <a:off x="4716463" y="1154113"/>
          <a:ext cx="4106862" cy="1338262"/>
        </p:xfrm>
        <a:graphic>
          <a:graphicData uri="http://schemas.openxmlformats.org/presentationml/2006/ole">
            <mc:AlternateContent xmlns:mc="http://schemas.openxmlformats.org/markup-compatibility/2006">
              <mc:Choice xmlns:v="urn:schemas-microsoft-com:vml" Requires="v">
                <p:oleObj spid="_x0000_s88144" name="Equation" r:id="rId5" imgW="2959100" imgH="965200" progId="Equation.DSMT4">
                  <p:embed/>
                </p:oleObj>
              </mc:Choice>
              <mc:Fallback>
                <p:oleObj name="Equation" r:id="rId5" imgW="2959100" imgH="965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1154113"/>
                        <a:ext cx="4106862" cy="1338262"/>
                      </a:xfrm>
                      <a:prstGeom prst="rect">
                        <a:avLst/>
                      </a:prstGeom>
                      <a:noFill/>
                      <a:ln>
                        <a:noFill/>
                      </a:ln>
                    </p:spPr>
                  </p:pic>
                </p:oleObj>
              </mc:Fallback>
            </mc:AlternateContent>
          </a:graphicData>
        </a:graphic>
      </p:graphicFrame>
      <p:pic>
        <p:nvPicPr>
          <p:cNvPr id="17" name="Picture 16" descr="SIR_model.jpg"/>
          <p:cNvPicPr>
            <a:picLocks noChangeAspect="1"/>
          </p:cNvPicPr>
          <p:nvPr/>
        </p:nvPicPr>
        <p:blipFill>
          <a:blip r:embed="rId7" cstate="print"/>
          <a:stretch>
            <a:fillRect/>
          </a:stretch>
        </p:blipFill>
        <p:spPr>
          <a:xfrm>
            <a:off x="5004048" y="2924944"/>
            <a:ext cx="5943600" cy="3106809"/>
          </a:xfrm>
          <a:prstGeom prst="rect">
            <a:avLst/>
          </a:prstGeom>
        </p:spPr>
      </p:pic>
      <p:sp>
        <p:nvSpPr>
          <p:cNvPr id="18" name="Rectangle 17"/>
          <p:cNvSpPr/>
          <p:nvPr/>
        </p:nvSpPr>
        <p:spPr>
          <a:xfrm>
            <a:off x="7812360" y="3140968"/>
            <a:ext cx="3024336"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457200" y="120750"/>
            <a:ext cx="8229600" cy="715962"/>
          </a:xfrm>
        </p:spPr>
        <p:txBody>
          <a:bodyPr/>
          <a:lstStyle/>
          <a:p>
            <a:r>
              <a:rPr lang="en-US" dirty="0" smtClean="0"/>
              <a:t>SIR epidemic dynamics</a:t>
            </a:r>
            <a:endParaRPr lang="en-US" dirty="0"/>
          </a:p>
        </p:txBody>
      </p:sp>
    </p:spTree>
    <p:extLst>
      <p:ext uri="{BB962C8B-B14F-4D97-AF65-F5344CB8AC3E}">
        <p14:creationId xmlns:p14="http://schemas.microsoft.com/office/powerpoint/2010/main" val="31480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491880" y="4005064"/>
            <a:ext cx="638316" cy="369332"/>
          </a:xfrm>
          <a:prstGeom prst="rect">
            <a:avLst/>
          </a:prstGeom>
          <a:solidFill>
            <a:srgbClr val="FFFFFF"/>
          </a:solidFill>
          <a:ln>
            <a:solidFill>
              <a:srgbClr val="FFFFFF"/>
            </a:solidFill>
          </a:ln>
        </p:spPr>
        <p:txBody>
          <a:bodyPr wrap="none" rtlCol="0">
            <a:spAutoFit/>
          </a:bodyPr>
          <a:lstStyle/>
          <a:p>
            <a:r>
              <a:rPr lang="en-US" i="1" dirty="0" smtClean="0">
                <a:solidFill>
                  <a:srgbClr val="000000"/>
                </a:solidFill>
                <a:latin typeface="Cambria"/>
                <a:cs typeface="Cambria"/>
                <a:sym typeface="Symbol"/>
              </a:rPr>
              <a:t>I(t)</a:t>
            </a:r>
            <a:endParaRPr lang="en-US" i="1" dirty="0">
              <a:solidFill>
                <a:srgbClr val="000000"/>
              </a:solidFill>
              <a:latin typeface="Cambria"/>
              <a:cs typeface="Cambria"/>
            </a:endParaRPr>
          </a:p>
        </p:txBody>
      </p:sp>
      <p:sp>
        <p:nvSpPr>
          <p:cNvPr id="2" name="Title 1"/>
          <p:cNvSpPr>
            <a:spLocks noGrp="1"/>
          </p:cNvSpPr>
          <p:nvPr>
            <p:ph type="title"/>
          </p:nvPr>
        </p:nvSpPr>
        <p:spPr/>
        <p:txBody>
          <a:bodyPr/>
          <a:lstStyle/>
          <a:p>
            <a:r>
              <a:rPr lang="en-US" dirty="0" smtClean="0"/>
              <a:t>Model equations and flow diagrams</a:t>
            </a:r>
            <a:endParaRPr lang="en-US" dirty="0"/>
          </a:p>
        </p:txBody>
      </p:sp>
      <p:sp>
        <p:nvSpPr>
          <p:cNvPr id="3" name="Content Placeholder 2"/>
          <p:cNvSpPr>
            <a:spLocks noGrp="1"/>
          </p:cNvSpPr>
          <p:nvPr>
            <p:ph idx="1"/>
          </p:nvPr>
        </p:nvSpPr>
        <p:spPr>
          <a:xfrm>
            <a:off x="457200" y="980728"/>
            <a:ext cx="8229600" cy="5486400"/>
          </a:xfrm>
        </p:spPr>
        <p:txBody>
          <a:bodyPr>
            <a:normAutofit/>
          </a:bodyPr>
          <a:lstStyle/>
          <a:p>
            <a:pPr marL="0" indent="0">
              <a:buNone/>
            </a:pPr>
            <a:r>
              <a:rPr lang="en-US" sz="2600" dirty="0" smtClean="0"/>
              <a:t>Differential equations</a:t>
            </a:r>
          </a:p>
          <a:p>
            <a:endParaRPr lang="en-US" dirty="0" smtClean="0"/>
          </a:p>
          <a:p>
            <a:endParaRPr lang="en-US" dirty="0" smtClean="0"/>
          </a:p>
          <a:p>
            <a:endParaRPr lang="en-US" dirty="0" smtClean="0"/>
          </a:p>
          <a:p>
            <a:pPr marL="0" indent="0">
              <a:buNone/>
            </a:pPr>
            <a:r>
              <a:rPr lang="en-US" sz="2600" dirty="0" smtClean="0"/>
              <a:t>Flow diagrams</a:t>
            </a:r>
          </a:p>
          <a:p>
            <a:pPr>
              <a:buNone/>
            </a:pPr>
            <a:endParaRPr lang="en-US" dirty="0" smtClean="0"/>
          </a:p>
          <a:p>
            <a:pPr>
              <a:buNone/>
            </a:pPr>
            <a:endParaRPr lang="en-US" dirty="0" smtClean="0"/>
          </a:p>
          <a:p>
            <a:pPr marL="457200" lvl="1" indent="0">
              <a:buNone/>
            </a:pPr>
            <a:r>
              <a:rPr lang="en-US" sz="2200" dirty="0" smtClean="0"/>
              <a:t>Boxes: </a:t>
            </a:r>
            <a:r>
              <a:rPr lang="en-US" sz="2200" i="1" dirty="0" smtClean="0"/>
              <a:t>compartments</a:t>
            </a:r>
            <a:r>
              <a:rPr lang="en-US" sz="2200" dirty="0" smtClean="0"/>
              <a:t> or </a:t>
            </a:r>
            <a:r>
              <a:rPr lang="en-US" sz="2200" i="1" dirty="0" smtClean="0"/>
              <a:t>states</a:t>
            </a:r>
          </a:p>
          <a:p>
            <a:pPr marL="457200" lvl="1" indent="0">
              <a:buNone/>
            </a:pPr>
            <a:r>
              <a:rPr lang="en-US" sz="2200" dirty="0" smtClean="0"/>
              <a:t>Arrows: </a:t>
            </a:r>
            <a:r>
              <a:rPr lang="en-US" sz="2200" i="1" dirty="0" smtClean="0"/>
              <a:t>rates</a:t>
            </a:r>
            <a:r>
              <a:rPr lang="en-US" sz="2200" dirty="0" smtClean="0"/>
              <a:t> = 1 / (mean duration in the </a:t>
            </a:r>
            <a:r>
              <a:rPr lang="en-US" sz="2200" i="1" dirty="0" smtClean="0"/>
              <a:t>origin state</a:t>
            </a:r>
            <a:r>
              <a:rPr lang="en-US" sz="2200" dirty="0" smtClean="0"/>
              <a:t>)</a:t>
            </a:r>
          </a:p>
          <a:p>
            <a:pPr marL="457200" lvl="1" indent="0">
              <a:buNone/>
            </a:pPr>
            <a:r>
              <a:rPr lang="en-US" sz="2200" dirty="0" smtClean="0"/>
              <a:t>The number of individuals going from </a:t>
            </a:r>
            <a:r>
              <a:rPr lang="en-US" sz="2200" i="1" dirty="0" smtClean="0"/>
              <a:t>origin state</a:t>
            </a:r>
            <a:r>
              <a:rPr lang="en-US" sz="2200" dirty="0" smtClean="0"/>
              <a:t> to </a:t>
            </a:r>
            <a:r>
              <a:rPr lang="en-US" sz="2200" i="1" dirty="0" smtClean="0"/>
              <a:t>destination state</a:t>
            </a:r>
            <a:r>
              <a:rPr lang="en-US" sz="2200" dirty="0" smtClean="0"/>
              <a:t> between time </a:t>
            </a:r>
            <a:r>
              <a:rPr lang="en-US" sz="2200" i="1" dirty="0" smtClean="0"/>
              <a:t>t</a:t>
            </a:r>
            <a:r>
              <a:rPr lang="en-US" sz="2200" dirty="0" smtClean="0"/>
              <a:t> and </a:t>
            </a:r>
            <a:r>
              <a:rPr lang="en-US" sz="2200" i="1" dirty="0" smtClean="0"/>
              <a:t>t</a:t>
            </a:r>
            <a:r>
              <a:rPr lang="en-US" sz="2200" dirty="0" smtClean="0"/>
              <a:t>+</a:t>
            </a:r>
            <a:r>
              <a:rPr lang="en-US" sz="2200" dirty="0" smtClean="0">
                <a:sym typeface="Symbol"/>
              </a:rPr>
              <a:t></a:t>
            </a:r>
            <a:r>
              <a:rPr lang="en-US" sz="2200" i="1" dirty="0" smtClean="0"/>
              <a:t>t</a:t>
            </a:r>
            <a:r>
              <a:rPr lang="en-US" sz="2200" dirty="0" smtClean="0"/>
              <a:t> is</a:t>
            </a:r>
          </a:p>
          <a:p>
            <a:pPr lvl="1">
              <a:buNone/>
            </a:pPr>
            <a:r>
              <a:rPr lang="en-US" sz="2200" dirty="0" smtClean="0">
                <a:sym typeface="Symbol"/>
              </a:rPr>
              <a:t>(number of individuals in the </a:t>
            </a:r>
            <a:r>
              <a:rPr lang="en-US" sz="2200" i="1" dirty="0" smtClean="0">
                <a:sym typeface="Symbol"/>
              </a:rPr>
              <a:t>origin state</a:t>
            </a:r>
            <a:r>
              <a:rPr lang="en-US" sz="2200" dirty="0" smtClean="0">
                <a:sym typeface="Symbol"/>
              </a:rPr>
              <a:t> at time </a:t>
            </a:r>
            <a:r>
              <a:rPr lang="en-US" sz="2200" i="1" dirty="0" smtClean="0">
                <a:sym typeface="Symbol"/>
              </a:rPr>
              <a:t>t</a:t>
            </a:r>
            <a:r>
              <a:rPr lang="en-US" sz="2200" dirty="0" smtClean="0">
                <a:sym typeface="Symbol"/>
              </a:rPr>
              <a:t>) × </a:t>
            </a:r>
            <a:r>
              <a:rPr lang="en-US" sz="2200" i="1" dirty="0" smtClean="0">
                <a:sym typeface="Symbol"/>
              </a:rPr>
              <a:t>rate</a:t>
            </a:r>
            <a:r>
              <a:rPr lang="en-US" sz="2200" dirty="0" smtClean="0">
                <a:sym typeface="Symbol"/>
              </a:rPr>
              <a:t> × </a:t>
            </a:r>
            <a:r>
              <a:rPr lang="en-US" sz="2200" i="1" dirty="0" smtClean="0"/>
              <a:t>t</a:t>
            </a:r>
            <a:endParaRPr lang="en-US" sz="2200" dirty="0" smtClean="0"/>
          </a:p>
          <a:p>
            <a:pPr lvl="1"/>
            <a:endParaRPr lang="en-US" dirty="0" smtClean="0"/>
          </a:p>
          <a:p>
            <a:pPr lvl="1"/>
            <a:endParaRPr lang="en-US" dirty="0" smtClean="0"/>
          </a:p>
        </p:txBody>
      </p:sp>
      <p:graphicFrame>
        <p:nvGraphicFramePr>
          <p:cNvPr id="51202" name="Content Placeholder 3"/>
          <p:cNvGraphicFramePr>
            <a:graphicFrameLocks noChangeAspect="1"/>
          </p:cNvGraphicFramePr>
          <p:nvPr>
            <p:extLst>
              <p:ext uri="{D42A27DB-BD31-4B8C-83A1-F6EECF244321}">
                <p14:modId xmlns:p14="http://schemas.microsoft.com/office/powerpoint/2010/main" val="1095773573"/>
              </p:ext>
            </p:extLst>
          </p:nvPr>
        </p:nvGraphicFramePr>
        <p:xfrm>
          <a:off x="385763" y="1628775"/>
          <a:ext cx="3754437" cy="1223963"/>
        </p:xfrm>
        <a:graphic>
          <a:graphicData uri="http://schemas.openxmlformats.org/presentationml/2006/ole">
            <mc:AlternateContent xmlns:mc="http://schemas.openxmlformats.org/markup-compatibility/2006">
              <mc:Choice xmlns:v="urn:schemas-microsoft-com:vml" Requires="v">
                <p:oleObj spid="_x0000_s90269" name="Equation" r:id="rId4" imgW="2959100" imgH="965200" progId="Equation.DSMT4">
                  <p:embed/>
                </p:oleObj>
              </mc:Choice>
              <mc:Fallback>
                <p:oleObj name="Equation" r:id="rId4" imgW="2959100" imgH="965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3" y="1628775"/>
                        <a:ext cx="3754437"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Content Placeholder 3"/>
          <p:cNvGraphicFramePr>
            <a:graphicFrameLocks noChangeAspect="1"/>
          </p:cNvGraphicFramePr>
          <p:nvPr>
            <p:extLst>
              <p:ext uri="{D42A27DB-BD31-4B8C-83A1-F6EECF244321}">
                <p14:modId xmlns:p14="http://schemas.microsoft.com/office/powerpoint/2010/main" val="2164762732"/>
              </p:ext>
            </p:extLst>
          </p:nvPr>
        </p:nvGraphicFramePr>
        <p:xfrm>
          <a:off x="6732588" y="1628775"/>
          <a:ext cx="1874837" cy="1079500"/>
        </p:xfrm>
        <a:graphic>
          <a:graphicData uri="http://schemas.openxmlformats.org/presentationml/2006/ole">
            <mc:AlternateContent xmlns:mc="http://schemas.openxmlformats.org/markup-compatibility/2006">
              <mc:Choice xmlns:v="urn:schemas-microsoft-com:vml" Requires="v">
                <p:oleObj spid="_x0000_s90270" name="Equation" r:id="rId6" imgW="1409400" imgH="812520" progId="Equation.DSMT4">
                  <p:embed/>
                </p:oleObj>
              </mc:Choice>
              <mc:Fallback>
                <p:oleObj name="Equation" r:id="rId6" imgW="1409400" imgH="8125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1628775"/>
                        <a:ext cx="1874837"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ight Arrow 6"/>
          <p:cNvSpPr/>
          <p:nvPr/>
        </p:nvSpPr>
        <p:spPr>
          <a:xfrm>
            <a:off x="4211960" y="1700808"/>
            <a:ext cx="2376264" cy="9361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Cambria"/>
                <a:cs typeface="Cambria"/>
              </a:rPr>
              <a:t>[</a:t>
            </a:r>
            <a:r>
              <a:rPr lang="en-US" sz="1200" i="1" dirty="0" smtClean="0">
                <a:latin typeface="Cambria"/>
                <a:cs typeface="Cambria"/>
              </a:rPr>
              <a:t>S</a:t>
            </a:r>
            <a:r>
              <a:rPr lang="en-US" sz="1200" dirty="0" smtClean="0">
                <a:latin typeface="Cambria"/>
                <a:cs typeface="Cambria"/>
              </a:rPr>
              <a:t>(</a:t>
            </a:r>
            <a:r>
              <a:rPr lang="en-US" sz="1200" i="1" dirty="0" smtClean="0">
                <a:latin typeface="Cambria"/>
                <a:cs typeface="Cambria"/>
              </a:rPr>
              <a:t>t</a:t>
            </a:r>
            <a:r>
              <a:rPr lang="en-US" sz="1200" dirty="0" smtClean="0">
                <a:latin typeface="Cambria"/>
                <a:cs typeface="Cambria"/>
              </a:rPr>
              <a:t>+</a:t>
            </a:r>
            <a:r>
              <a:rPr lang="en-US" sz="1200" dirty="0" smtClean="0">
                <a:latin typeface="Cambria"/>
                <a:cs typeface="Cambria"/>
                <a:sym typeface="Symbol"/>
              </a:rPr>
              <a:t></a:t>
            </a:r>
            <a:r>
              <a:rPr lang="en-US" sz="1200" i="1" dirty="0" smtClean="0">
                <a:latin typeface="Cambria"/>
                <a:cs typeface="Cambria"/>
                <a:sym typeface="Symbol"/>
              </a:rPr>
              <a:t>t</a:t>
            </a:r>
            <a:r>
              <a:rPr lang="en-US" sz="1200" dirty="0" smtClean="0">
                <a:latin typeface="Cambria"/>
                <a:cs typeface="Cambria"/>
                <a:sym typeface="Symbol"/>
              </a:rPr>
              <a:t>)</a:t>
            </a:r>
            <a:r>
              <a:rPr lang="en-US" sz="1200" dirty="0" smtClean="0">
                <a:latin typeface="Cambria"/>
                <a:cs typeface="Cambria"/>
              </a:rPr>
              <a:t> </a:t>
            </a:r>
            <a:r>
              <a:rPr lang="en-US" sz="1200" i="1" dirty="0" smtClean="0">
                <a:latin typeface="Cambria"/>
                <a:cs typeface="Cambria"/>
              </a:rPr>
              <a:t>S</a:t>
            </a:r>
            <a:r>
              <a:rPr lang="en-US" sz="1200" dirty="0" smtClean="0">
                <a:latin typeface="Cambria"/>
                <a:cs typeface="Cambria"/>
              </a:rPr>
              <a:t>(</a:t>
            </a:r>
            <a:r>
              <a:rPr lang="en-US" sz="1200" i="1" dirty="0" smtClean="0">
                <a:latin typeface="Cambria"/>
                <a:cs typeface="Cambria"/>
              </a:rPr>
              <a:t>t</a:t>
            </a:r>
            <a:r>
              <a:rPr lang="en-US" sz="1200" dirty="0" smtClean="0">
                <a:latin typeface="Cambria"/>
                <a:cs typeface="Cambria"/>
                <a:sym typeface="Symbol"/>
              </a:rPr>
              <a:t>)]/</a:t>
            </a:r>
            <a:r>
              <a:rPr lang="en-US" sz="1200" i="1" dirty="0" smtClean="0">
                <a:latin typeface="Cambria"/>
                <a:cs typeface="Cambria"/>
                <a:sym typeface="Symbol"/>
              </a:rPr>
              <a:t>t</a:t>
            </a:r>
            <a:r>
              <a:rPr lang="en-US" sz="1200" dirty="0" smtClean="0">
                <a:latin typeface="Cambria"/>
                <a:cs typeface="Cambria"/>
                <a:sym typeface="Symbol"/>
              </a:rPr>
              <a:t>  = </a:t>
            </a:r>
            <a:r>
              <a:rPr lang="en-US" sz="1200" i="1" dirty="0" err="1" smtClean="0">
                <a:latin typeface="Cambria"/>
                <a:cs typeface="Cambria"/>
                <a:sym typeface="Symbol"/>
              </a:rPr>
              <a:t>dS</a:t>
            </a:r>
            <a:r>
              <a:rPr lang="en-US" sz="1200" dirty="0" smtClean="0">
                <a:latin typeface="Cambria"/>
                <a:cs typeface="Cambria"/>
                <a:sym typeface="Symbol"/>
              </a:rPr>
              <a:t>/</a:t>
            </a:r>
            <a:r>
              <a:rPr lang="en-US" sz="1200" i="1" dirty="0" err="1" smtClean="0">
                <a:latin typeface="Cambria"/>
                <a:cs typeface="Cambria"/>
                <a:sym typeface="Symbol"/>
              </a:rPr>
              <a:t>dt</a:t>
            </a:r>
            <a:r>
              <a:rPr lang="en-US" sz="1200" dirty="0" smtClean="0">
                <a:latin typeface="Cambria"/>
                <a:cs typeface="Cambria"/>
                <a:sym typeface="Symbol"/>
              </a:rPr>
              <a:t/>
            </a:r>
            <a:br>
              <a:rPr lang="en-US" sz="1200" dirty="0" smtClean="0">
                <a:latin typeface="Cambria"/>
                <a:cs typeface="Cambria"/>
                <a:sym typeface="Symbol"/>
              </a:rPr>
            </a:br>
            <a:r>
              <a:rPr lang="en-US" sz="1200" dirty="0" smtClean="0">
                <a:latin typeface="Cambria"/>
                <a:cs typeface="Cambria"/>
                <a:sym typeface="Symbol"/>
              </a:rPr>
              <a:t>as </a:t>
            </a:r>
            <a:r>
              <a:rPr lang="en-US" sz="1200" i="1" dirty="0" smtClean="0">
                <a:latin typeface="Cambria"/>
                <a:cs typeface="Cambria"/>
                <a:sym typeface="Symbol"/>
              </a:rPr>
              <a:t>t</a:t>
            </a:r>
            <a:r>
              <a:rPr lang="en-US" sz="1200" dirty="0" smtClean="0">
                <a:latin typeface="Cambria"/>
                <a:cs typeface="Cambria"/>
                <a:sym typeface="Symbol"/>
              </a:rPr>
              <a:t>  0 </a:t>
            </a:r>
            <a:endParaRPr lang="en-US" sz="1200" i="1" dirty="0">
              <a:latin typeface="Cambria"/>
              <a:cs typeface="Cambria"/>
            </a:endParaRPr>
          </a:p>
        </p:txBody>
      </p:sp>
      <p:sp>
        <p:nvSpPr>
          <p:cNvPr id="8" name="Rectangle 7"/>
          <p:cNvSpPr/>
          <p:nvPr/>
        </p:nvSpPr>
        <p:spPr>
          <a:xfrm>
            <a:off x="3197683" y="3645024"/>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S</a:t>
            </a:r>
            <a:endParaRPr lang="en-US" i="1" dirty="0">
              <a:solidFill>
                <a:srgbClr val="000000"/>
              </a:solidFill>
              <a:latin typeface="Cambria"/>
              <a:cs typeface="Cambria"/>
            </a:endParaRPr>
          </a:p>
        </p:txBody>
      </p:sp>
      <p:sp>
        <p:nvSpPr>
          <p:cNvPr id="9" name="Rectangle 8"/>
          <p:cNvSpPr/>
          <p:nvPr/>
        </p:nvSpPr>
        <p:spPr>
          <a:xfrm>
            <a:off x="4061779" y="3645024"/>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I</a:t>
            </a:r>
            <a:endParaRPr lang="en-US" i="1" dirty="0">
              <a:solidFill>
                <a:srgbClr val="000000"/>
              </a:solidFill>
              <a:latin typeface="Cambria"/>
              <a:cs typeface="Cambria"/>
            </a:endParaRPr>
          </a:p>
        </p:txBody>
      </p:sp>
      <p:sp>
        <p:nvSpPr>
          <p:cNvPr id="10" name="Rectangle 9"/>
          <p:cNvSpPr/>
          <p:nvPr/>
        </p:nvSpPr>
        <p:spPr>
          <a:xfrm>
            <a:off x="4899979" y="3645024"/>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R</a:t>
            </a:r>
            <a:endParaRPr lang="en-US" i="1" dirty="0">
              <a:solidFill>
                <a:srgbClr val="000000"/>
              </a:solidFill>
              <a:latin typeface="Cambria"/>
              <a:cs typeface="Cambria"/>
            </a:endParaRPr>
          </a:p>
        </p:txBody>
      </p:sp>
      <p:cxnSp>
        <p:nvCxnSpPr>
          <p:cNvPr id="11" name="Straight Arrow Connector 10"/>
          <p:cNvCxnSpPr>
            <a:stCxn id="8" idx="3"/>
            <a:endCxn id="9" idx="1"/>
          </p:cNvCxnSpPr>
          <p:nvPr/>
        </p:nvCxnSpPr>
        <p:spPr>
          <a:xfrm>
            <a:off x="3578683" y="3835524"/>
            <a:ext cx="483096"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 idx="3"/>
            <a:endCxn id="10" idx="1"/>
          </p:cNvCxnSpPr>
          <p:nvPr/>
        </p:nvCxnSpPr>
        <p:spPr>
          <a:xfrm>
            <a:off x="4442779" y="3835524"/>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99992" y="3995772"/>
            <a:ext cx="336952" cy="369332"/>
          </a:xfrm>
          <a:prstGeom prst="rect">
            <a:avLst/>
          </a:prstGeom>
          <a:solidFill>
            <a:srgbClr val="FFFFFF"/>
          </a:solidFill>
          <a:ln>
            <a:solidFill>
              <a:schemeClr val="bg1"/>
            </a:solidFill>
          </a:ln>
        </p:spPr>
        <p:txBody>
          <a:bodyPr wrap="none">
            <a:spAutoFit/>
          </a:bodyPr>
          <a:lstStyle/>
          <a:p>
            <a:r>
              <a:rPr lang="en-US" i="1" dirty="0" smtClean="0">
                <a:solidFill>
                  <a:srgbClr val="000000"/>
                </a:solidFill>
                <a:latin typeface="Cambria"/>
                <a:cs typeface="Cambria"/>
                <a:sym typeface="Symbol"/>
              </a:rPr>
              <a:t></a:t>
            </a:r>
            <a:endParaRPr lang="en-US" i="1" dirty="0">
              <a:solidFill>
                <a:srgbClr val="000000"/>
              </a:solidFill>
              <a:latin typeface="Cambria"/>
              <a:cs typeface="Cambria"/>
            </a:endParaRPr>
          </a:p>
        </p:txBody>
      </p:sp>
    </p:spTree>
    <p:extLst>
      <p:ext uri="{BB962C8B-B14F-4D97-AF65-F5344CB8AC3E}">
        <p14:creationId xmlns:p14="http://schemas.microsoft.com/office/powerpoint/2010/main" val="375268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ar.jpg"/>
          <p:cNvPicPr>
            <a:picLocks noChangeAspect="1"/>
          </p:cNvPicPr>
          <p:nvPr/>
        </p:nvPicPr>
        <p:blipFill>
          <a:blip r:embed="rId3" cstate="print"/>
          <a:stretch>
            <a:fillRect/>
          </a:stretch>
        </p:blipFill>
        <p:spPr>
          <a:xfrm>
            <a:off x="447945" y="2924944"/>
            <a:ext cx="6572327" cy="3744416"/>
          </a:xfrm>
          <a:prstGeom prst="rect">
            <a:avLst/>
          </a:prstGeom>
        </p:spPr>
      </p:pic>
      <p:sp>
        <p:nvSpPr>
          <p:cNvPr id="2" name="Title 1"/>
          <p:cNvSpPr>
            <a:spLocks noGrp="1"/>
          </p:cNvSpPr>
          <p:nvPr>
            <p:ph type="title"/>
          </p:nvPr>
        </p:nvSpPr>
        <p:spPr/>
        <p:txBody>
          <a:bodyPr/>
          <a:lstStyle/>
          <a:p>
            <a:r>
              <a:rPr lang="en-US" dirty="0" smtClean="0"/>
              <a:t>What can we use the models for?</a:t>
            </a:r>
            <a:endParaRPr lang="en-US" dirty="0"/>
          </a:p>
        </p:txBody>
      </p:sp>
      <p:sp>
        <p:nvSpPr>
          <p:cNvPr id="3" name="Content Placeholder 2"/>
          <p:cNvSpPr>
            <a:spLocks noGrp="1"/>
          </p:cNvSpPr>
          <p:nvPr>
            <p:ph idx="1"/>
          </p:nvPr>
        </p:nvSpPr>
        <p:spPr>
          <a:xfrm>
            <a:off x="457200" y="980728"/>
            <a:ext cx="8229600" cy="5486400"/>
          </a:xfrm>
        </p:spPr>
        <p:txBody>
          <a:bodyPr>
            <a:normAutofit/>
          </a:bodyPr>
          <a:lstStyle/>
          <a:p>
            <a:r>
              <a:rPr lang="en-US" sz="2000" dirty="0" smtClean="0"/>
              <a:t> </a:t>
            </a:r>
            <a:r>
              <a:rPr lang="en-US" sz="2400" i="1" dirty="0" smtClean="0"/>
              <a:t>R</a:t>
            </a:r>
            <a:r>
              <a:rPr lang="en-US" sz="2400" baseline="-25000" dirty="0" smtClean="0"/>
              <a:t>0</a:t>
            </a:r>
            <a:r>
              <a:rPr lang="en-US" sz="2400" dirty="0" smtClean="0"/>
              <a:t> and </a:t>
            </a:r>
            <a:r>
              <a:rPr lang="en-US" sz="2400" i="1" dirty="0" err="1" smtClean="0"/>
              <a:t>T</a:t>
            </a:r>
            <a:r>
              <a:rPr lang="en-US" sz="2400" i="1" baseline="-25000" dirty="0" err="1" smtClean="0"/>
              <a:t>g</a:t>
            </a:r>
            <a:r>
              <a:rPr lang="en-US" sz="2400" dirty="0" smtClean="0"/>
              <a:t> can be estimated from epidemic data (e.g. daily number of reported cases) during the early phase.</a:t>
            </a:r>
          </a:p>
          <a:p>
            <a:r>
              <a:rPr lang="en-US" sz="2400" dirty="0" smtClean="0"/>
              <a:t>Can we use the model to predict the number of infections?</a:t>
            </a:r>
          </a:p>
          <a:p>
            <a:r>
              <a:rPr lang="en-US" sz="2400" dirty="0" smtClean="0"/>
              <a:t>What would the infection attack rate be if the critical vaccination coverage is not reached?</a:t>
            </a:r>
            <a:endParaRPr lang="en-US" sz="2400" dirty="0"/>
          </a:p>
        </p:txBody>
      </p:sp>
      <p:cxnSp>
        <p:nvCxnSpPr>
          <p:cNvPr id="7" name="Straight Arrow Connector 6"/>
          <p:cNvCxnSpPr/>
          <p:nvPr/>
        </p:nvCxnSpPr>
        <p:spPr>
          <a:xfrm>
            <a:off x="2987824" y="3645024"/>
            <a:ext cx="0" cy="864096"/>
          </a:xfrm>
          <a:prstGeom prst="straightConnector1">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87824" y="3728065"/>
            <a:ext cx="857927" cy="276999"/>
          </a:xfrm>
          <a:prstGeom prst="rect">
            <a:avLst/>
          </a:prstGeom>
          <a:noFill/>
        </p:spPr>
        <p:txBody>
          <a:bodyPr wrap="none" rtlCol="0">
            <a:spAutoFit/>
          </a:bodyPr>
          <a:lstStyle/>
          <a:p>
            <a:r>
              <a:rPr lang="en-US" sz="1200" dirty="0" smtClean="0"/>
              <a:t>overshoot</a:t>
            </a:r>
            <a:endParaRPr lang="en-US" sz="1200" dirty="0"/>
          </a:p>
        </p:txBody>
      </p:sp>
    </p:spTree>
    <p:extLst>
      <p:ext uri="{BB962C8B-B14F-4D97-AF65-F5344CB8AC3E}">
        <p14:creationId xmlns:p14="http://schemas.microsoft.com/office/powerpoint/2010/main" val="266073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more complexities into the model</a:t>
            </a:r>
            <a:endParaRPr lang="en-US" dirty="0"/>
          </a:p>
        </p:txBody>
      </p:sp>
      <p:sp>
        <p:nvSpPr>
          <p:cNvPr id="3" name="Content Placeholder 2"/>
          <p:cNvSpPr>
            <a:spLocks noGrp="1"/>
          </p:cNvSpPr>
          <p:nvPr>
            <p:ph idx="1"/>
          </p:nvPr>
        </p:nvSpPr>
        <p:spPr>
          <a:xfrm>
            <a:off x="683568" y="908720"/>
            <a:ext cx="7920880" cy="5688632"/>
          </a:xfrm>
        </p:spPr>
        <p:txBody>
          <a:bodyPr>
            <a:normAutofit/>
          </a:bodyPr>
          <a:lstStyle/>
          <a:p>
            <a:r>
              <a:rPr lang="en-US" sz="2000" dirty="0" err="1" smtClean="0"/>
              <a:t>Stochasticity</a:t>
            </a:r>
            <a:r>
              <a:rPr lang="en-US" sz="2000" dirty="0" smtClean="0"/>
              <a:t> (“chance effects”)</a:t>
            </a:r>
          </a:p>
          <a:p>
            <a:r>
              <a:rPr lang="en-US" sz="2000" dirty="0" smtClean="0"/>
              <a:t>More detailed natural history , e.g. </a:t>
            </a:r>
            <a:r>
              <a:rPr lang="en-US" sz="2000" dirty="0"/>
              <a:t> </a:t>
            </a:r>
            <a:r>
              <a:rPr lang="en-US" sz="2000" dirty="0" smtClean="0"/>
              <a:t>asymptomatic infections </a:t>
            </a:r>
          </a:p>
          <a:p>
            <a:r>
              <a:rPr lang="en-US" sz="2000" dirty="0" smtClean="0"/>
              <a:t>Age structure and multiple populations</a:t>
            </a:r>
          </a:p>
          <a:p>
            <a:r>
              <a:rPr lang="en-US" sz="2000" dirty="0" smtClean="0"/>
              <a:t>Aging, birth, deaths, immigration, emigration</a:t>
            </a:r>
          </a:p>
          <a:p>
            <a:r>
              <a:rPr lang="en-US" sz="2000" dirty="0" smtClean="0"/>
              <a:t>Seasonality and other time-dependent forcing</a:t>
            </a:r>
          </a:p>
          <a:p>
            <a:r>
              <a:rPr lang="en-US" sz="2000" dirty="0" smtClean="0"/>
              <a:t>Individual-based model instead of compartmental model</a:t>
            </a:r>
          </a:p>
          <a:p>
            <a:pPr>
              <a:buNone/>
            </a:pPr>
            <a:endParaRPr lang="en-US" sz="2000" dirty="0" smtClean="0"/>
          </a:p>
          <a:p>
            <a:endParaRPr lang="en-US" sz="2000" dirty="0" smtClean="0"/>
          </a:p>
          <a:p>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3284984"/>
            <a:ext cx="2466135" cy="3238328"/>
          </a:xfrm>
          <a:prstGeom prst="rect">
            <a:avLst/>
          </a:prstGeom>
        </p:spPr>
      </p:pic>
      <p:sp>
        <p:nvSpPr>
          <p:cNvPr id="5" name="Content Placeholder 2"/>
          <p:cNvSpPr txBox="1">
            <a:spLocks/>
          </p:cNvSpPr>
          <p:nvPr/>
        </p:nvSpPr>
        <p:spPr>
          <a:xfrm>
            <a:off x="3707904" y="3429000"/>
            <a:ext cx="4896544" cy="54849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Cambria"/>
                <a:ea typeface="+mn-ea"/>
                <a:cs typeface="Cambria"/>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Cambria"/>
                <a:ea typeface="+mn-ea"/>
                <a:cs typeface="Cambria"/>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ambria"/>
                <a:ea typeface="+mn-ea"/>
                <a:cs typeface="Cambria"/>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ambria"/>
                <a:ea typeface="+mn-ea"/>
                <a:cs typeface="Cambria"/>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ambria"/>
                <a:ea typeface="+mn-ea"/>
                <a:cs typeface="Cambri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1800" i="1" dirty="0" smtClean="0"/>
              <a:t>“Everything should be made as simple as possible, but not simpler.”</a:t>
            </a:r>
          </a:p>
          <a:p>
            <a:pPr algn="r" fontAlgn="auto">
              <a:spcAft>
                <a:spcPts val="0"/>
              </a:spcAft>
              <a:buFontTx/>
              <a:buChar char="-"/>
            </a:pPr>
            <a:r>
              <a:rPr lang="en-US" sz="1800" dirty="0" smtClean="0"/>
              <a:t>Albert Einstein</a:t>
            </a:r>
          </a:p>
          <a:p>
            <a:pPr marL="0" indent="0" algn="r" fontAlgn="auto">
              <a:spcAft>
                <a:spcPts val="0"/>
              </a:spcAft>
              <a:buNone/>
            </a:pPr>
            <a:r>
              <a:rPr lang="en-US" sz="1800" dirty="0" smtClean="0"/>
              <a:t>Nobel Prize in Physics 1921</a:t>
            </a:r>
          </a:p>
          <a:p>
            <a:pPr algn="r" fontAlgn="auto">
              <a:spcAft>
                <a:spcPts val="0"/>
              </a:spcAft>
              <a:buFontTx/>
              <a:buChar char="-"/>
            </a:pPr>
            <a:endParaRPr lang="en-US" sz="1800" dirty="0" smtClean="0"/>
          </a:p>
          <a:p>
            <a:pPr marL="0" indent="0" fontAlgn="auto">
              <a:spcAft>
                <a:spcPts val="0"/>
              </a:spcAft>
              <a:buNone/>
            </a:pPr>
            <a:endParaRPr lang="en-US" sz="1800" dirty="0" smtClean="0"/>
          </a:p>
          <a:p>
            <a:pPr marL="0" indent="0" fontAlgn="auto">
              <a:spcAft>
                <a:spcPts val="0"/>
              </a:spcAft>
              <a:buNone/>
            </a:pPr>
            <a:r>
              <a:rPr lang="en-US" sz="1800" dirty="0" smtClean="0"/>
              <a:t>Models should be:</a:t>
            </a:r>
          </a:p>
          <a:p>
            <a:pPr marL="344488" indent="-227013" fontAlgn="auto">
              <a:spcAft>
                <a:spcPts val="0"/>
              </a:spcAft>
            </a:pPr>
            <a:r>
              <a:rPr lang="en-US" sz="1800" dirty="0" smtClean="0"/>
              <a:t>Complex enough to provide robust answers</a:t>
            </a:r>
          </a:p>
          <a:p>
            <a:pPr marL="344488" indent="-227013" fontAlgn="auto">
              <a:spcAft>
                <a:spcPts val="0"/>
              </a:spcAft>
            </a:pPr>
            <a:r>
              <a:rPr lang="en-US" sz="1800" dirty="0" smtClean="0"/>
              <a:t>Simple enough to avoid unnecessary details</a:t>
            </a:r>
            <a:endParaRPr lang="en-US" sz="1800" dirty="0"/>
          </a:p>
        </p:txBody>
      </p:sp>
    </p:spTree>
    <p:extLst>
      <p:ext uri="{BB962C8B-B14F-4D97-AF65-F5344CB8AC3E}">
        <p14:creationId xmlns:p14="http://schemas.microsoft.com/office/powerpoint/2010/main" val="367322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detailed natural history</a:t>
            </a:r>
            <a:endParaRPr lang="en-US" dirty="0"/>
          </a:p>
        </p:txBody>
      </p:sp>
      <p:sp>
        <p:nvSpPr>
          <p:cNvPr id="3" name="Content Placeholder 2"/>
          <p:cNvSpPr>
            <a:spLocks noGrp="1"/>
          </p:cNvSpPr>
          <p:nvPr>
            <p:ph idx="1"/>
          </p:nvPr>
        </p:nvSpPr>
        <p:spPr/>
        <p:txBody>
          <a:bodyPr>
            <a:normAutofit/>
          </a:bodyPr>
          <a:lstStyle/>
          <a:p>
            <a:r>
              <a:rPr lang="en-US" sz="2400" dirty="0" smtClean="0"/>
              <a:t>Latent period – the period of time during which the infected individual is not yet infectious (e.g. the latent period is 14 days on average for smallpox)</a:t>
            </a:r>
          </a:p>
          <a:p>
            <a:pPr lvl="1"/>
            <a:r>
              <a:rPr lang="en-US" sz="2000" dirty="0" smtClean="0"/>
              <a:t>4 compartments: “Susceptible”, “Exposed”, “Infectious”, and “Recovered” </a:t>
            </a:r>
          </a:p>
          <a:p>
            <a:pPr lvl="1"/>
            <a:endParaRPr lang="en-US" sz="2000" dirty="0" smtClean="0"/>
          </a:p>
          <a:p>
            <a:pPr lvl="1"/>
            <a:endParaRPr lang="en-US" sz="2000" dirty="0" smtClean="0"/>
          </a:p>
          <a:p>
            <a:r>
              <a:rPr lang="en-US" sz="2400" dirty="0" smtClean="0"/>
              <a:t>More than one possible pathway, e.g. an infected individual develops symptoms only with probability </a:t>
            </a:r>
            <a:r>
              <a:rPr lang="en-US" sz="2400" i="1" dirty="0" smtClean="0"/>
              <a:t>p</a:t>
            </a:r>
          </a:p>
        </p:txBody>
      </p:sp>
      <p:sp>
        <p:nvSpPr>
          <p:cNvPr id="4" name="Rectangle 3"/>
          <p:cNvSpPr/>
          <p:nvPr/>
        </p:nvSpPr>
        <p:spPr>
          <a:xfrm>
            <a:off x="2967608" y="321297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S</a:t>
            </a:r>
            <a:endParaRPr lang="en-US" i="1" dirty="0">
              <a:solidFill>
                <a:srgbClr val="000000"/>
              </a:solidFill>
              <a:latin typeface="Cambria"/>
              <a:cs typeface="Cambria"/>
            </a:endParaRPr>
          </a:p>
        </p:txBody>
      </p:sp>
      <p:sp>
        <p:nvSpPr>
          <p:cNvPr id="5" name="Rectangle 4"/>
          <p:cNvSpPr/>
          <p:nvPr/>
        </p:nvSpPr>
        <p:spPr>
          <a:xfrm>
            <a:off x="3805808" y="321297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E</a:t>
            </a:r>
            <a:endParaRPr lang="en-US" i="1" dirty="0">
              <a:solidFill>
                <a:srgbClr val="000000"/>
              </a:solidFill>
              <a:latin typeface="Cambria"/>
              <a:cs typeface="Cambria"/>
            </a:endParaRPr>
          </a:p>
        </p:txBody>
      </p:sp>
      <p:sp>
        <p:nvSpPr>
          <p:cNvPr id="6" name="Rectangle 5"/>
          <p:cNvSpPr/>
          <p:nvPr/>
        </p:nvSpPr>
        <p:spPr>
          <a:xfrm>
            <a:off x="4644008" y="321297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I</a:t>
            </a:r>
            <a:endParaRPr lang="en-US" i="1" dirty="0">
              <a:solidFill>
                <a:srgbClr val="000000"/>
              </a:solidFill>
              <a:latin typeface="Cambria"/>
              <a:cs typeface="Cambria"/>
            </a:endParaRPr>
          </a:p>
        </p:txBody>
      </p:sp>
      <p:sp>
        <p:nvSpPr>
          <p:cNvPr id="7" name="Rectangle 6"/>
          <p:cNvSpPr/>
          <p:nvPr/>
        </p:nvSpPr>
        <p:spPr>
          <a:xfrm>
            <a:off x="5482208" y="321297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R</a:t>
            </a:r>
            <a:endParaRPr lang="en-US" i="1" dirty="0">
              <a:solidFill>
                <a:srgbClr val="000000"/>
              </a:solidFill>
              <a:latin typeface="Cambria"/>
              <a:cs typeface="Cambria"/>
            </a:endParaRPr>
          </a:p>
        </p:txBody>
      </p:sp>
      <p:cxnSp>
        <p:nvCxnSpPr>
          <p:cNvPr id="8" name="Straight Arrow Connector 7"/>
          <p:cNvCxnSpPr>
            <a:stCxn id="4" idx="3"/>
            <a:endCxn id="5" idx="1"/>
          </p:cNvCxnSpPr>
          <p:nvPr/>
        </p:nvCxnSpPr>
        <p:spPr>
          <a:xfrm>
            <a:off x="3348608" y="3403476"/>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6" idx="1"/>
          </p:cNvCxnSpPr>
          <p:nvPr/>
        </p:nvCxnSpPr>
        <p:spPr>
          <a:xfrm>
            <a:off x="4186808" y="3403476"/>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7" idx="1"/>
          </p:cNvCxnSpPr>
          <p:nvPr/>
        </p:nvCxnSpPr>
        <p:spPr>
          <a:xfrm>
            <a:off x="5025008" y="3403476"/>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627784" y="523849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S</a:t>
            </a:r>
            <a:endParaRPr lang="en-US" i="1" dirty="0">
              <a:solidFill>
                <a:srgbClr val="000000"/>
              </a:solidFill>
              <a:latin typeface="Cambria"/>
              <a:cs typeface="Cambria"/>
            </a:endParaRPr>
          </a:p>
        </p:txBody>
      </p:sp>
      <p:sp>
        <p:nvSpPr>
          <p:cNvPr id="15" name="Rectangle 14"/>
          <p:cNvSpPr/>
          <p:nvPr/>
        </p:nvSpPr>
        <p:spPr>
          <a:xfrm>
            <a:off x="3465984" y="523849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E</a:t>
            </a:r>
            <a:endParaRPr lang="en-US" i="1" dirty="0">
              <a:solidFill>
                <a:srgbClr val="000000"/>
              </a:solidFill>
              <a:latin typeface="Cambria"/>
              <a:cs typeface="Cambria"/>
            </a:endParaRPr>
          </a:p>
        </p:txBody>
      </p:sp>
      <p:sp>
        <p:nvSpPr>
          <p:cNvPr id="16" name="Rectangle 15"/>
          <p:cNvSpPr/>
          <p:nvPr/>
        </p:nvSpPr>
        <p:spPr>
          <a:xfrm>
            <a:off x="4788024" y="4950460"/>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I</a:t>
            </a:r>
            <a:endParaRPr lang="en-US" i="1" dirty="0">
              <a:solidFill>
                <a:srgbClr val="000000"/>
              </a:solidFill>
              <a:latin typeface="Cambria"/>
              <a:cs typeface="Cambria"/>
            </a:endParaRPr>
          </a:p>
        </p:txBody>
      </p:sp>
      <p:sp>
        <p:nvSpPr>
          <p:cNvPr id="17" name="Rectangle 16"/>
          <p:cNvSpPr/>
          <p:nvPr/>
        </p:nvSpPr>
        <p:spPr>
          <a:xfrm>
            <a:off x="5919192" y="523849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R</a:t>
            </a:r>
            <a:endParaRPr lang="en-US" i="1" dirty="0">
              <a:solidFill>
                <a:srgbClr val="000000"/>
              </a:solidFill>
              <a:latin typeface="Cambria"/>
              <a:cs typeface="Cambria"/>
            </a:endParaRPr>
          </a:p>
        </p:txBody>
      </p:sp>
      <p:cxnSp>
        <p:nvCxnSpPr>
          <p:cNvPr id="18" name="Straight Arrow Connector 17"/>
          <p:cNvCxnSpPr>
            <a:stCxn id="14" idx="3"/>
            <a:endCxn id="15" idx="1"/>
          </p:cNvCxnSpPr>
          <p:nvPr/>
        </p:nvCxnSpPr>
        <p:spPr>
          <a:xfrm>
            <a:off x="3008784" y="5428992"/>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3"/>
            <a:endCxn id="16" idx="1"/>
          </p:cNvCxnSpPr>
          <p:nvPr/>
        </p:nvCxnSpPr>
        <p:spPr>
          <a:xfrm flipV="1">
            <a:off x="3846984" y="5140960"/>
            <a:ext cx="941040" cy="28803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3"/>
            <a:endCxn id="17" idx="1"/>
          </p:cNvCxnSpPr>
          <p:nvPr/>
        </p:nvCxnSpPr>
        <p:spPr>
          <a:xfrm>
            <a:off x="5169024" y="5140960"/>
            <a:ext cx="750168" cy="28803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788024" y="559853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A</a:t>
            </a:r>
            <a:endParaRPr lang="en-US" i="1" dirty="0">
              <a:solidFill>
                <a:srgbClr val="000000"/>
              </a:solidFill>
              <a:latin typeface="Cambria"/>
              <a:cs typeface="Cambria"/>
            </a:endParaRPr>
          </a:p>
        </p:txBody>
      </p:sp>
      <p:cxnSp>
        <p:nvCxnSpPr>
          <p:cNvPr id="24" name="Straight Arrow Connector 23"/>
          <p:cNvCxnSpPr>
            <a:stCxn id="15" idx="3"/>
            <a:endCxn id="23" idx="1"/>
          </p:cNvCxnSpPr>
          <p:nvPr/>
        </p:nvCxnSpPr>
        <p:spPr>
          <a:xfrm>
            <a:off x="3846984" y="5428992"/>
            <a:ext cx="941040" cy="36004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3" idx="3"/>
            <a:endCxn id="17" idx="1"/>
          </p:cNvCxnSpPr>
          <p:nvPr/>
        </p:nvCxnSpPr>
        <p:spPr>
          <a:xfrm flipV="1">
            <a:off x="5169024" y="5428992"/>
            <a:ext cx="750168" cy="36004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87086" y="4869160"/>
            <a:ext cx="312906" cy="369332"/>
          </a:xfrm>
          <a:prstGeom prst="rect">
            <a:avLst/>
          </a:prstGeom>
          <a:noFill/>
        </p:spPr>
        <p:txBody>
          <a:bodyPr wrap="none" rtlCol="0">
            <a:spAutoFit/>
          </a:bodyPr>
          <a:lstStyle/>
          <a:p>
            <a:r>
              <a:rPr lang="en-US" i="1" dirty="0" smtClean="0">
                <a:latin typeface="Cambria" pitchFamily="18" charset="0"/>
              </a:rPr>
              <a:t>p</a:t>
            </a:r>
            <a:endParaRPr lang="en-US" i="1" dirty="0">
              <a:latin typeface="Cambria" pitchFamily="18" charset="0"/>
            </a:endParaRPr>
          </a:p>
        </p:txBody>
      </p:sp>
      <p:sp>
        <p:nvSpPr>
          <p:cNvPr id="33" name="TextBox 32"/>
          <p:cNvSpPr txBox="1"/>
          <p:nvPr/>
        </p:nvSpPr>
        <p:spPr>
          <a:xfrm>
            <a:off x="3887324" y="5670540"/>
            <a:ext cx="612668" cy="369332"/>
          </a:xfrm>
          <a:prstGeom prst="rect">
            <a:avLst/>
          </a:prstGeom>
          <a:noFill/>
        </p:spPr>
        <p:txBody>
          <a:bodyPr wrap="none" rtlCol="0">
            <a:spAutoFit/>
          </a:bodyPr>
          <a:lstStyle/>
          <a:p>
            <a:r>
              <a:rPr lang="en-US" dirty="0" smtClean="0">
                <a:latin typeface="Cambria" pitchFamily="18" charset="0"/>
              </a:rPr>
              <a:t>1</a:t>
            </a:r>
            <a:r>
              <a:rPr lang="en-US" dirty="0" smtClean="0">
                <a:latin typeface="Cambria" pitchFamily="18" charset="0"/>
                <a:sym typeface="Symbol"/>
              </a:rPr>
              <a:t> </a:t>
            </a:r>
            <a:r>
              <a:rPr lang="en-US" i="1" dirty="0" smtClean="0">
                <a:latin typeface="Cambria" pitchFamily="18" charset="0"/>
              </a:rPr>
              <a:t>p</a:t>
            </a:r>
            <a:endParaRPr lang="en-US" i="1" dirty="0">
              <a:latin typeface="Cambria" pitchFamily="18" charset="0"/>
            </a:endParaRPr>
          </a:p>
        </p:txBody>
      </p:sp>
    </p:spTree>
    <p:extLst>
      <p:ext uri="{BB962C8B-B14F-4D97-AF65-F5344CB8AC3E}">
        <p14:creationId xmlns:p14="http://schemas.microsoft.com/office/powerpoint/2010/main" val="130024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purpose of models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For </a:t>
            </a:r>
            <a:r>
              <a:rPr lang="en-US" sz="2400" dirty="0"/>
              <a:t>understanding and predicting the behaviors of systems that we are interested </a:t>
            </a:r>
            <a:r>
              <a:rPr lang="en-US" sz="2400" dirty="0" smtClean="0"/>
              <a:t>in.</a:t>
            </a:r>
          </a:p>
          <a:p>
            <a:pPr marL="0" indent="0">
              <a:buNone/>
            </a:pPr>
            <a:endParaRPr lang="en-US" sz="1000" dirty="0"/>
          </a:p>
          <a:p>
            <a:pPr marL="0" indent="0">
              <a:buNone/>
            </a:pPr>
            <a:r>
              <a:rPr lang="en-US" sz="2400" dirty="0" smtClean="0">
                <a:solidFill>
                  <a:srgbClr val="C00000"/>
                </a:solidFill>
              </a:rPr>
              <a:t>Models </a:t>
            </a:r>
            <a:r>
              <a:rPr lang="en-US" sz="2400" dirty="0">
                <a:solidFill>
                  <a:srgbClr val="C00000"/>
                </a:solidFill>
              </a:rPr>
              <a:t>are </a:t>
            </a:r>
            <a:r>
              <a:rPr lang="en-US" sz="2400" dirty="0" smtClean="0">
                <a:solidFill>
                  <a:srgbClr val="C00000"/>
                </a:solidFill>
              </a:rPr>
              <a:t>approximations or simplifications </a:t>
            </a:r>
            <a:r>
              <a:rPr lang="en-US" sz="2400" dirty="0">
                <a:solidFill>
                  <a:srgbClr val="C00000"/>
                </a:solidFill>
              </a:rPr>
              <a:t>of real-world systems </a:t>
            </a:r>
          </a:p>
        </p:txBody>
      </p:sp>
      <p:sp>
        <p:nvSpPr>
          <p:cNvPr id="5" name="Rectangle 4"/>
          <p:cNvSpPr/>
          <p:nvPr/>
        </p:nvSpPr>
        <p:spPr>
          <a:xfrm>
            <a:off x="4355976" y="3717032"/>
            <a:ext cx="4464496" cy="1846659"/>
          </a:xfrm>
          <a:prstGeom prst="rect">
            <a:avLst/>
          </a:prstGeom>
        </p:spPr>
        <p:txBody>
          <a:bodyPr wrap="square">
            <a:spAutoFit/>
          </a:bodyPr>
          <a:lstStyle/>
          <a:p>
            <a:pPr marL="0" lvl="0" indent="0">
              <a:buNone/>
            </a:pPr>
            <a:r>
              <a:rPr lang="en-US" sz="2000" i="1" dirty="0">
                <a:latin typeface="Cambria" panose="02040503050406030204" pitchFamily="18" charset="0"/>
              </a:rPr>
              <a:t>“Describing complex, poorly-understood reality with a complex poorly-understood model is not progress.”</a:t>
            </a:r>
          </a:p>
          <a:p>
            <a:pPr marL="0" lvl="0" indent="0" algn="r">
              <a:buNone/>
            </a:pPr>
            <a:endParaRPr lang="en-US" dirty="0">
              <a:solidFill>
                <a:srgbClr val="3366FF"/>
              </a:solidFill>
              <a:latin typeface="Cambria" panose="02040503050406030204" pitchFamily="18" charset="0"/>
            </a:endParaRPr>
          </a:p>
          <a:p>
            <a:pPr lvl="0" algn="r">
              <a:buFontTx/>
              <a:buChar char="-"/>
            </a:pPr>
            <a:r>
              <a:rPr lang="en-US" dirty="0">
                <a:latin typeface="Cambria" panose="02040503050406030204" pitchFamily="18" charset="0"/>
              </a:rPr>
              <a:t>John Maynard Smith FRS</a:t>
            </a:r>
            <a:br>
              <a:rPr lang="en-US" dirty="0">
                <a:latin typeface="Cambria" panose="02040503050406030204" pitchFamily="18" charset="0"/>
              </a:rPr>
            </a:br>
            <a:r>
              <a:rPr lang="en-US" dirty="0">
                <a:latin typeface="Cambria" panose="02040503050406030204" pitchFamily="18" charset="0"/>
              </a:rPr>
              <a:t>Evolutionary biologist and geneticist</a:t>
            </a:r>
          </a:p>
        </p:txBody>
      </p:sp>
      <p:pic>
        <p:nvPicPr>
          <p:cNvPr id="79874" name="Picture 2" descr="C:\Users\joewu\Desktop\John_Maynard_Smi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212976"/>
            <a:ext cx="3168343" cy="311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5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structure</a:t>
            </a:r>
            <a:endParaRPr lang="en-US" dirty="0"/>
          </a:p>
        </p:txBody>
      </p:sp>
      <p:sp>
        <p:nvSpPr>
          <p:cNvPr id="3" name="Content Placeholder 2"/>
          <p:cNvSpPr>
            <a:spLocks noGrp="1"/>
          </p:cNvSpPr>
          <p:nvPr>
            <p:ph idx="1"/>
          </p:nvPr>
        </p:nvSpPr>
        <p:spPr>
          <a:xfrm>
            <a:off x="457200" y="980728"/>
            <a:ext cx="8229600" cy="5486400"/>
          </a:xfrm>
        </p:spPr>
        <p:txBody>
          <a:bodyPr/>
          <a:lstStyle/>
          <a:p>
            <a:r>
              <a:rPr lang="en-US" sz="2400" dirty="0" smtClean="0"/>
              <a:t>Age-specific transmissibility and natural history.</a:t>
            </a:r>
          </a:p>
          <a:p>
            <a:r>
              <a:rPr lang="en-US" sz="2400" i="1" dirty="0" err="1" smtClean="0"/>
              <a:t>β</a:t>
            </a:r>
            <a:r>
              <a:rPr lang="en-US" sz="2400" i="1" baseline="-25000" dirty="0" err="1" smtClean="0"/>
              <a:t>ij</a:t>
            </a:r>
            <a:r>
              <a:rPr lang="en-US" sz="2400" dirty="0" smtClean="0"/>
              <a:t>: transmission rate from age group </a:t>
            </a:r>
            <a:r>
              <a:rPr lang="en-US" sz="2400" i="1" dirty="0" err="1" smtClean="0"/>
              <a:t>j</a:t>
            </a:r>
            <a:r>
              <a:rPr lang="en-US" sz="2400" dirty="0" smtClean="0"/>
              <a:t> to age group </a:t>
            </a:r>
            <a:r>
              <a:rPr lang="en-US" sz="2400" i="1" dirty="0" err="1" smtClean="0"/>
              <a:t>i</a:t>
            </a:r>
            <a:r>
              <a:rPr lang="en-US" sz="2400" i="1" dirty="0" smtClean="0"/>
              <a:t>.</a:t>
            </a:r>
            <a:r>
              <a:rPr lang="en-US" sz="2400" dirty="0" smtClean="0"/>
              <a:t> If there are </a:t>
            </a:r>
            <a:r>
              <a:rPr lang="en-US" sz="2400" i="1" dirty="0" smtClean="0"/>
              <a:t>n</a:t>
            </a:r>
            <a:r>
              <a:rPr lang="en-US" sz="2400" dirty="0" smtClean="0"/>
              <a:t> age groups, then there are </a:t>
            </a:r>
            <a:r>
              <a:rPr lang="en-US" sz="2400" i="1" dirty="0" smtClean="0"/>
              <a:t>n</a:t>
            </a:r>
            <a:r>
              <a:rPr lang="en-US" sz="2400" i="1" baseline="30000" dirty="0" smtClean="0"/>
              <a:t>2</a:t>
            </a:r>
            <a:r>
              <a:rPr lang="en-US" sz="2400" dirty="0" smtClean="0"/>
              <a:t> </a:t>
            </a:r>
            <a:r>
              <a:rPr lang="en-US" sz="2400" i="1" dirty="0" err="1" smtClean="0"/>
              <a:t>β</a:t>
            </a:r>
            <a:r>
              <a:rPr lang="en-US" sz="2400" i="1" baseline="-25000" dirty="0" err="1" smtClean="0"/>
              <a:t>ij</a:t>
            </a:r>
            <a:r>
              <a:rPr lang="en-US" sz="2400" i="1" dirty="0" err="1" smtClean="0"/>
              <a:t>’s</a:t>
            </a:r>
            <a:r>
              <a:rPr lang="en-US" sz="2400" i="1" dirty="0" smtClean="0"/>
              <a:t>.</a:t>
            </a:r>
            <a:endParaRPr lang="en-US" sz="2400" dirty="0" smtClean="0"/>
          </a:p>
          <a:p>
            <a:endParaRPr lang="en-US" dirty="0"/>
          </a:p>
        </p:txBody>
      </p:sp>
      <p:pic>
        <p:nvPicPr>
          <p:cNvPr id="4" name="Picture 3" descr="age-structure.jpg"/>
          <p:cNvPicPr>
            <a:picLocks noChangeAspect="1"/>
          </p:cNvPicPr>
          <p:nvPr/>
        </p:nvPicPr>
        <p:blipFill>
          <a:blip r:embed="rId4" cstate="print"/>
          <a:stretch>
            <a:fillRect/>
          </a:stretch>
        </p:blipFill>
        <p:spPr>
          <a:xfrm>
            <a:off x="520824" y="2420888"/>
            <a:ext cx="3619128" cy="2968564"/>
          </a:xfrm>
          <a:prstGeom prst="rect">
            <a:avLst/>
          </a:prstGeom>
        </p:spPr>
      </p:pic>
      <p:graphicFrame>
        <p:nvGraphicFramePr>
          <p:cNvPr id="5" name="Content Placeholder 3"/>
          <p:cNvGraphicFramePr>
            <a:graphicFrameLocks noChangeAspect="1"/>
          </p:cNvGraphicFramePr>
          <p:nvPr/>
        </p:nvGraphicFramePr>
        <p:xfrm>
          <a:off x="4213225" y="2568798"/>
          <a:ext cx="4175199" cy="2758917"/>
        </p:xfrm>
        <a:graphic>
          <a:graphicData uri="http://schemas.openxmlformats.org/presentationml/2006/ole">
            <mc:AlternateContent xmlns:mc="http://schemas.openxmlformats.org/markup-compatibility/2006">
              <mc:Choice xmlns:v="urn:schemas-microsoft-com:vml" Requires="v">
                <p:oleObj spid="_x0000_s91291" name="Equation" r:id="rId5" imgW="4076700" imgH="2692400" progId="Equation.DSMT4">
                  <p:embed/>
                </p:oleObj>
              </mc:Choice>
              <mc:Fallback>
                <p:oleObj name="Equation" r:id="rId5" imgW="4076700" imgH="269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225" y="2568798"/>
                        <a:ext cx="4175199" cy="27589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3"/>
          <p:cNvGraphicFramePr>
            <a:graphicFrameLocks noChangeAspect="1"/>
          </p:cNvGraphicFramePr>
          <p:nvPr/>
        </p:nvGraphicFramePr>
        <p:xfrm>
          <a:off x="2106613" y="5481638"/>
          <a:ext cx="6600825" cy="1260475"/>
        </p:xfrm>
        <a:graphic>
          <a:graphicData uri="http://schemas.openxmlformats.org/presentationml/2006/ole">
            <mc:AlternateContent xmlns:mc="http://schemas.openxmlformats.org/markup-compatibility/2006">
              <mc:Choice xmlns:v="urn:schemas-microsoft-com:vml" Requires="v">
                <p:oleObj spid="_x0000_s91292" name="Equation" r:id="rId7" imgW="5448300" imgH="1041400" progId="Equation.DSMT4">
                  <p:embed/>
                </p:oleObj>
              </mc:Choice>
              <mc:Fallback>
                <p:oleObj name="Equation" r:id="rId7" imgW="54483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6613" y="5481638"/>
                        <a:ext cx="6600825"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812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83568" y="3491716"/>
            <a:ext cx="3168352" cy="100811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p:txBody>
          <a:bodyPr/>
          <a:lstStyle/>
          <a:p>
            <a:r>
              <a:rPr lang="en-US" dirty="0" smtClean="0"/>
              <a:t>Multiple populations</a:t>
            </a:r>
            <a:endParaRPr lang="en-US" dirty="0"/>
          </a:p>
        </p:txBody>
      </p:sp>
      <p:sp>
        <p:nvSpPr>
          <p:cNvPr id="3" name="Content Placeholder 2"/>
          <p:cNvSpPr>
            <a:spLocks noGrp="1"/>
          </p:cNvSpPr>
          <p:nvPr>
            <p:ph idx="1"/>
          </p:nvPr>
        </p:nvSpPr>
        <p:spPr/>
        <p:txBody>
          <a:bodyPr>
            <a:normAutofit/>
          </a:bodyPr>
          <a:lstStyle/>
          <a:p>
            <a:r>
              <a:rPr lang="en-US" sz="2000" dirty="0" smtClean="0"/>
              <a:t>While the assumption of homogenous mixing may be reasonable for within-population epidemic dynamics, it is obviously not valid when considering epidemic dynamics among different populations that are weakly interacting (e.g. Hong Kong and Beijing)</a:t>
            </a:r>
          </a:p>
          <a:p>
            <a:r>
              <a:rPr lang="en-US" sz="2000" dirty="0" smtClean="0"/>
              <a:t>Common models to simulate epidemic dynamics among populations (linked by human travel): meta-population models, gravity model</a:t>
            </a:r>
          </a:p>
        </p:txBody>
      </p:sp>
      <p:grpSp>
        <p:nvGrpSpPr>
          <p:cNvPr id="9" name="Group 8"/>
          <p:cNvGrpSpPr/>
          <p:nvPr/>
        </p:nvGrpSpPr>
        <p:grpSpPr>
          <a:xfrm>
            <a:off x="1115616" y="3707740"/>
            <a:ext cx="2083296" cy="381000"/>
            <a:chOff x="3563888" y="4077072"/>
            <a:chExt cx="2083296" cy="381000"/>
          </a:xfrm>
        </p:grpSpPr>
        <p:sp>
          <p:nvSpPr>
            <p:cNvPr id="4" name="Rectangle 3"/>
            <p:cNvSpPr/>
            <p:nvPr/>
          </p:nvSpPr>
          <p:spPr>
            <a:xfrm>
              <a:off x="3563888"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S</a:t>
              </a:r>
              <a:r>
                <a:rPr lang="en-US" sz="1600" baseline="-25000" dirty="0" smtClean="0">
                  <a:solidFill>
                    <a:srgbClr val="000000"/>
                  </a:solidFill>
                  <a:latin typeface="Cambria"/>
                  <a:cs typeface="Cambria"/>
                </a:rPr>
                <a:t>1</a:t>
              </a:r>
              <a:endParaRPr lang="en-US" sz="1600" dirty="0">
                <a:solidFill>
                  <a:srgbClr val="000000"/>
                </a:solidFill>
                <a:latin typeface="Cambria"/>
                <a:cs typeface="Cambria"/>
              </a:endParaRPr>
            </a:p>
          </p:txBody>
        </p:sp>
        <p:sp>
          <p:nvSpPr>
            <p:cNvPr id="5" name="Rectangle 4"/>
            <p:cNvSpPr/>
            <p:nvPr/>
          </p:nvSpPr>
          <p:spPr>
            <a:xfrm>
              <a:off x="4427984"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I</a:t>
              </a:r>
              <a:r>
                <a:rPr lang="en-US" sz="1600" baseline="-25000" dirty="0" smtClean="0">
                  <a:solidFill>
                    <a:srgbClr val="000000"/>
                  </a:solidFill>
                  <a:latin typeface="Cambria"/>
                  <a:cs typeface="Cambria"/>
                </a:rPr>
                <a:t>1</a:t>
              </a:r>
              <a:endParaRPr lang="en-US" sz="1600" dirty="0">
                <a:solidFill>
                  <a:srgbClr val="000000"/>
                </a:solidFill>
                <a:latin typeface="Cambria"/>
                <a:cs typeface="Cambria"/>
              </a:endParaRPr>
            </a:p>
          </p:txBody>
        </p:sp>
        <p:sp>
          <p:nvSpPr>
            <p:cNvPr id="6" name="Rectangle 5"/>
            <p:cNvSpPr/>
            <p:nvPr/>
          </p:nvSpPr>
          <p:spPr>
            <a:xfrm>
              <a:off x="5266184"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R</a:t>
              </a:r>
              <a:r>
                <a:rPr lang="en-US" sz="1600" baseline="-25000" dirty="0" smtClean="0">
                  <a:solidFill>
                    <a:srgbClr val="000000"/>
                  </a:solidFill>
                  <a:latin typeface="Cambria"/>
                  <a:cs typeface="Cambria"/>
                </a:rPr>
                <a:t>1</a:t>
              </a:r>
              <a:endParaRPr lang="en-US" sz="1600" dirty="0">
                <a:solidFill>
                  <a:srgbClr val="000000"/>
                </a:solidFill>
                <a:latin typeface="Cambria"/>
                <a:cs typeface="Cambria"/>
              </a:endParaRPr>
            </a:p>
          </p:txBody>
        </p:sp>
        <p:cxnSp>
          <p:nvCxnSpPr>
            <p:cNvPr id="7" name="Straight Arrow Connector 6"/>
            <p:cNvCxnSpPr>
              <a:stCxn id="4" idx="3"/>
              <a:endCxn id="5" idx="1"/>
            </p:cNvCxnSpPr>
            <p:nvPr/>
          </p:nvCxnSpPr>
          <p:spPr>
            <a:xfrm>
              <a:off x="3944888" y="4267572"/>
              <a:ext cx="483096"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3"/>
              <a:endCxn id="6" idx="1"/>
            </p:cNvCxnSpPr>
            <p:nvPr/>
          </p:nvCxnSpPr>
          <p:spPr>
            <a:xfrm>
              <a:off x="4808984" y="4267572"/>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384852" y="4139788"/>
            <a:ext cx="1467068" cy="369332"/>
          </a:xfrm>
          <a:prstGeom prst="rect">
            <a:avLst/>
          </a:prstGeom>
          <a:noFill/>
        </p:spPr>
        <p:txBody>
          <a:bodyPr wrap="none" rtlCol="0">
            <a:spAutoFit/>
          </a:bodyPr>
          <a:lstStyle/>
          <a:p>
            <a:r>
              <a:rPr lang="en-US" dirty="0" smtClean="0">
                <a:latin typeface="Cambria" pitchFamily="18" charset="0"/>
              </a:rPr>
              <a:t>Population 1</a:t>
            </a:r>
            <a:endParaRPr lang="en-US" dirty="0">
              <a:latin typeface="Cambria" pitchFamily="18" charset="0"/>
            </a:endParaRPr>
          </a:p>
        </p:txBody>
      </p:sp>
      <p:sp>
        <p:nvSpPr>
          <p:cNvPr id="12" name="Rectangle 11"/>
          <p:cNvSpPr/>
          <p:nvPr/>
        </p:nvSpPr>
        <p:spPr>
          <a:xfrm>
            <a:off x="5508104" y="3491716"/>
            <a:ext cx="3168352" cy="100811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3" name="Group 12"/>
          <p:cNvGrpSpPr/>
          <p:nvPr/>
        </p:nvGrpSpPr>
        <p:grpSpPr>
          <a:xfrm>
            <a:off x="5940152" y="3707740"/>
            <a:ext cx="2083296" cy="381000"/>
            <a:chOff x="3563888" y="4077072"/>
            <a:chExt cx="2083296" cy="381000"/>
          </a:xfrm>
        </p:grpSpPr>
        <p:sp>
          <p:nvSpPr>
            <p:cNvPr id="14" name="Rectangle 13"/>
            <p:cNvSpPr/>
            <p:nvPr/>
          </p:nvSpPr>
          <p:spPr>
            <a:xfrm>
              <a:off x="3563888"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S</a:t>
              </a:r>
              <a:r>
                <a:rPr lang="en-US" sz="1600" baseline="-25000" dirty="0" smtClean="0">
                  <a:solidFill>
                    <a:srgbClr val="000000"/>
                  </a:solidFill>
                  <a:latin typeface="Cambria"/>
                  <a:cs typeface="Cambria"/>
                </a:rPr>
                <a:t>2</a:t>
              </a:r>
              <a:endParaRPr lang="en-US" sz="1600" dirty="0">
                <a:solidFill>
                  <a:srgbClr val="000000"/>
                </a:solidFill>
                <a:latin typeface="Cambria"/>
                <a:cs typeface="Cambria"/>
              </a:endParaRPr>
            </a:p>
          </p:txBody>
        </p:sp>
        <p:sp>
          <p:nvSpPr>
            <p:cNvPr id="15" name="Rectangle 14"/>
            <p:cNvSpPr/>
            <p:nvPr/>
          </p:nvSpPr>
          <p:spPr>
            <a:xfrm>
              <a:off x="4427984"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I</a:t>
              </a:r>
              <a:r>
                <a:rPr lang="en-US" sz="1600" baseline="-25000" dirty="0" smtClean="0">
                  <a:solidFill>
                    <a:srgbClr val="000000"/>
                  </a:solidFill>
                  <a:latin typeface="Cambria"/>
                  <a:cs typeface="Cambria"/>
                </a:rPr>
                <a:t>2</a:t>
              </a:r>
              <a:endParaRPr lang="en-US" sz="1600" dirty="0">
                <a:solidFill>
                  <a:srgbClr val="000000"/>
                </a:solidFill>
                <a:latin typeface="Cambria"/>
                <a:cs typeface="Cambria"/>
              </a:endParaRPr>
            </a:p>
          </p:txBody>
        </p:sp>
        <p:sp>
          <p:nvSpPr>
            <p:cNvPr id="16" name="Rectangle 15"/>
            <p:cNvSpPr/>
            <p:nvPr/>
          </p:nvSpPr>
          <p:spPr>
            <a:xfrm>
              <a:off x="5266184" y="4077072"/>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latin typeface="Cambria"/>
                  <a:cs typeface="Cambria"/>
                </a:rPr>
                <a:t>R</a:t>
              </a:r>
              <a:r>
                <a:rPr lang="en-US" sz="1600" baseline="-25000" dirty="0" smtClean="0">
                  <a:solidFill>
                    <a:srgbClr val="000000"/>
                  </a:solidFill>
                  <a:latin typeface="Cambria"/>
                  <a:cs typeface="Cambria"/>
                </a:rPr>
                <a:t>2</a:t>
              </a:r>
              <a:endParaRPr lang="en-US" sz="1600" dirty="0">
                <a:solidFill>
                  <a:srgbClr val="000000"/>
                </a:solidFill>
                <a:latin typeface="Cambria"/>
                <a:cs typeface="Cambria"/>
              </a:endParaRPr>
            </a:p>
          </p:txBody>
        </p:sp>
        <p:cxnSp>
          <p:nvCxnSpPr>
            <p:cNvPr id="17" name="Straight Arrow Connector 16"/>
            <p:cNvCxnSpPr>
              <a:stCxn id="14" idx="3"/>
              <a:endCxn id="15" idx="1"/>
            </p:cNvCxnSpPr>
            <p:nvPr/>
          </p:nvCxnSpPr>
          <p:spPr>
            <a:xfrm>
              <a:off x="3944888" y="4267572"/>
              <a:ext cx="483096"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3"/>
              <a:endCxn id="16" idx="1"/>
            </p:cNvCxnSpPr>
            <p:nvPr/>
          </p:nvCxnSpPr>
          <p:spPr>
            <a:xfrm>
              <a:off x="4808984" y="4267572"/>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7137380" y="4139788"/>
            <a:ext cx="1467068" cy="369332"/>
          </a:xfrm>
          <a:prstGeom prst="rect">
            <a:avLst/>
          </a:prstGeom>
          <a:noFill/>
        </p:spPr>
        <p:txBody>
          <a:bodyPr wrap="none" rtlCol="0">
            <a:spAutoFit/>
          </a:bodyPr>
          <a:lstStyle/>
          <a:p>
            <a:r>
              <a:rPr lang="en-US" dirty="0" smtClean="0">
                <a:latin typeface="Cambria" pitchFamily="18" charset="0"/>
              </a:rPr>
              <a:t>Population 2</a:t>
            </a:r>
            <a:endParaRPr lang="en-US" dirty="0">
              <a:latin typeface="Cambria" pitchFamily="18" charset="0"/>
            </a:endParaRPr>
          </a:p>
        </p:txBody>
      </p:sp>
      <p:sp>
        <p:nvSpPr>
          <p:cNvPr id="20" name="Left-Right Arrow 19"/>
          <p:cNvSpPr/>
          <p:nvPr/>
        </p:nvSpPr>
        <p:spPr>
          <a:xfrm>
            <a:off x="3923928" y="3707740"/>
            <a:ext cx="1512168" cy="576064"/>
          </a:xfrm>
          <a:prstGeom prst="leftRightArrow">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Traveling</a:t>
            </a:r>
            <a:endParaRPr lang="en-US" dirty="0">
              <a:solidFill>
                <a:schemeClr val="tx1"/>
              </a:solidFill>
            </a:endParaRPr>
          </a:p>
        </p:txBody>
      </p:sp>
      <p:graphicFrame>
        <p:nvGraphicFramePr>
          <p:cNvPr id="76802" name="Object 2"/>
          <p:cNvGraphicFramePr>
            <a:graphicFrameLocks noChangeAspect="1"/>
          </p:cNvGraphicFramePr>
          <p:nvPr/>
        </p:nvGraphicFramePr>
        <p:xfrm>
          <a:off x="138113" y="4964113"/>
          <a:ext cx="8834437" cy="1273175"/>
        </p:xfrm>
        <a:graphic>
          <a:graphicData uri="http://schemas.openxmlformats.org/presentationml/2006/ole">
            <mc:AlternateContent xmlns:mc="http://schemas.openxmlformats.org/markup-compatibility/2006">
              <mc:Choice xmlns:v="urn:schemas-microsoft-com:vml" Requires="v">
                <p:oleObj spid="_x0000_s92239" name="Equation" r:id="rId4" imgW="8102600" imgH="1168400" progId="Equation.DSMT4">
                  <p:embed/>
                </p:oleObj>
              </mc:Choice>
              <mc:Fallback>
                <p:oleObj name="Equation" r:id="rId4" imgW="8102600" imgH="1168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4964113"/>
                        <a:ext cx="8834437"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2667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15962"/>
          </a:xfrm>
        </p:spPr>
        <p:txBody>
          <a:bodyPr/>
          <a:lstStyle/>
          <a:p>
            <a:r>
              <a:rPr lang="en-US" dirty="0" smtClean="0"/>
              <a:t>Uncertainty</a:t>
            </a:r>
            <a:endParaRPr lang="en-US" dirty="0"/>
          </a:p>
        </p:txBody>
      </p:sp>
      <p:pic>
        <p:nvPicPr>
          <p:cNvPr id="11266" name="Picture 2" descr="C:\Users\joewu\Desktop\Richard_Feynman_Nob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10480"/>
            <a:ext cx="1905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31840" y="3807038"/>
            <a:ext cx="5256584" cy="2862322"/>
          </a:xfrm>
          <a:prstGeom prst="rect">
            <a:avLst/>
          </a:prstGeom>
        </p:spPr>
        <p:txBody>
          <a:bodyPr wrap="square">
            <a:spAutoFit/>
          </a:bodyPr>
          <a:lstStyle/>
          <a:p>
            <a:r>
              <a:rPr lang="en-US" i="1" dirty="0" smtClean="0">
                <a:latin typeface="Cambria" panose="02040503050406030204" pitchFamily="18" charset="0"/>
              </a:rPr>
              <a:t>“In </a:t>
            </a:r>
            <a:r>
              <a:rPr lang="en-US" i="1" dirty="0">
                <a:latin typeface="Cambria" panose="02040503050406030204" pitchFamily="18" charset="0"/>
              </a:rPr>
              <a:t>physics the truth is rarely perfectly clear, and that is certainly universally the case in human affairs. Hence, what is not surrounded by uncertainty cannot be the truth</a:t>
            </a:r>
            <a:r>
              <a:rPr lang="en-US" i="1" dirty="0" smtClean="0">
                <a:latin typeface="Cambria" panose="02040503050406030204" pitchFamily="18" charset="0"/>
              </a:rPr>
              <a:t>.”</a:t>
            </a:r>
          </a:p>
          <a:p>
            <a:endParaRPr lang="en-US" i="1" dirty="0">
              <a:latin typeface="Cambria" panose="02040503050406030204" pitchFamily="18" charset="0"/>
            </a:endParaRPr>
          </a:p>
          <a:p>
            <a:r>
              <a:rPr lang="en-US" i="1" dirty="0">
                <a:latin typeface="Cambria" panose="02040503050406030204" pitchFamily="18" charset="0"/>
              </a:rPr>
              <a:t>"For a successful technology, reality must take precedence over public relations, for Nature cannot be fooled</a:t>
            </a:r>
            <a:r>
              <a:rPr lang="en-US" i="1" dirty="0" smtClean="0">
                <a:latin typeface="Cambria" panose="02040503050406030204" pitchFamily="18" charset="0"/>
              </a:rPr>
              <a:t>."</a:t>
            </a:r>
            <a:endParaRPr lang="en-US" dirty="0" smtClean="0">
              <a:latin typeface="Cambria" panose="02040503050406030204" pitchFamily="18" charset="0"/>
            </a:endParaRPr>
          </a:p>
          <a:p>
            <a:pPr algn="r"/>
            <a:r>
              <a:rPr lang="en-US" dirty="0" smtClean="0">
                <a:latin typeface="Cambria" panose="02040503050406030204" pitchFamily="18" charset="0"/>
              </a:rPr>
              <a:t>Richard </a:t>
            </a:r>
            <a:r>
              <a:rPr lang="en-US" dirty="0" err="1" smtClean="0">
                <a:latin typeface="Cambria" panose="02040503050406030204" pitchFamily="18" charset="0"/>
              </a:rPr>
              <a:t>Feynamn</a:t>
            </a:r>
            <a:endParaRPr lang="en-US" dirty="0" smtClean="0">
              <a:latin typeface="Cambria" panose="02040503050406030204" pitchFamily="18" charset="0"/>
            </a:endParaRPr>
          </a:p>
          <a:p>
            <a:pPr algn="r"/>
            <a:r>
              <a:rPr lang="en-US" dirty="0" smtClean="0">
                <a:latin typeface="Cambria" panose="02040503050406030204" pitchFamily="18" charset="0"/>
              </a:rPr>
              <a:t>Nobel Prize in Physics 1965</a:t>
            </a:r>
            <a:endParaRPr lang="en-US" dirty="0">
              <a:latin typeface="Cambria" panose="02040503050406030204" pitchFamily="18" charset="0"/>
            </a:endParaRPr>
          </a:p>
        </p:txBody>
      </p:sp>
      <p:sp>
        <p:nvSpPr>
          <p:cNvPr id="6" name="TextBox 5"/>
          <p:cNvSpPr txBox="1"/>
          <p:nvPr/>
        </p:nvSpPr>
        <p:spPr>
          <a:xfrm>
            <a:off x="251519" y="908720"/>
            <a:ext cx="1740474" cy="2308324"/>
          </a:xfrm>
          <a:prstGeom prst="rect">
            <a:avLst/>
          </a:prstGeom>
          <a:solidFill>
            <a:schemeClr val="tx2">
              <a:lumMod val="20000"/>
              <a:lumOff val="80000"/>
            </a:schemeClr>
          </a:solidFill>
        </p:spPr>
        <p:txBody>
          <a:bodyPr wrap="square" rtlCol="0">
            <a:spAutoFit/>
          </a:bodyPr>
          <a:lstStyle/>
          <a:p>
            <a:pPr algn="ctr"/>
            <a:r>
              <a:rPr lang="en-US" b="1" dirty="0" smtClean="0">
                <a:latin typeface="Cambria" panose="02040503050406030204" pitchFamily="18" charset="0"/>
              </a:rPr>
              <a:t>Perspective of policy makers and the </a:t>
            </a:r>
            <a:r>
              <a:rPr lang="en-US" b="1" dirty="0">
                <a:latin typeface="Cambria" panose="02040503050406030204" pitchFamily="18" charset="0"/>
              </a:rPr>
              <a:t>p</a:t>
            </a:r>
            <a:r>
              <a:rPr lang="en-US" b="1" dirty="0" smtClean="0">
                <a:latin typeface="Cambria" panose="02040503050406030204" pitchFamily="18" charset="0"/>
              </a:rPr>
              <a:t>ublic</a:t>
            </a:r>
          </a:p>
          <a:p>
            <a:pPr algn="ctr"/>
            <a:endParaRPr lang="en-US" dirty="0">
              <a:latin typeface="Cambria" panose="02040503050406030204" pitchFamily="18" charset="0"/>
            </a:endParaRPr>
          </a:p>
          <a:p>
            <a:pPr lvl="0" algn="ctr"/>
            <a:r>
              <a:rPr lang="en-US" dirty="0" smtClean="0">
                <a:solidFill>
                  <a:srgbClr val="002060"/>
                </a:solidFill>
                <a:latin typeface="Cambria" panose="02040503050406030204" pitchFamily="18" charset="0"/>
              </a:rPr>
              <a:t>Intuitive</a:t>
            </a:r>
          </a:p>
          <a:p>
            <a:pPr lvl="0" algn="ctr"/>
            <a:r>
              <a:rPr lang="en-US" dirty="0" smtClean="0">
                <a:solidFill>
                  <a:srgbClr val="002060"/>
                </a:solidFill>
                <a:latin typeface="Cambria" panose="02040503050406030204" pitchFamily="18" charset="0"/>
              </a:rPr>
              <a:t>Accurate</a:t>
            </a:r>
            <a:endParaRPr lang="en-US" dirty="0">
              <a:solidFill>
                <a:srgbClr val="002060"/>
              </a:solidFill>
              <a:latin typeface="Cambria" panose="02040503050406030204" pitchFamily="18" charset="0"/>
            </a:endParaRPr>
          </a:p>
          <a:p>
            <a:pPr lvl="0" algn="ctr"/>
            <a:r>
              <a:rPr lang="en-US" dirty="0" smtClean="0">
                <a:solidFill>
                  <a:srgbClr val="002060"/>
                </a:solidFill>
                <a:latin typeface="Cambria" panose="02040503050406030204" pitchFamily="18" charset="0"/>
              </a:rPr>
              <a:t>Concise</a:t>
            </a:r>
            <a:endParaRPr lang="en-US" dirty="0">
              <a:solidFill>
                <a:srgbClr val="002060"/>
              </a:solidFill>
              <a:latin typeface="Cambria" panose="02040503050406030204" pitchFamily="18" charset="0"/>
            </a:endParaRPr>
          </a:p>
          <a:p>
            <a:pPr lvl="0" algn="ctr"/>
            <a:r>
              <a:rPr lang="en-US" dirty="0" smtClean="0">
                <a:solidFill>
                  <a:srgbClr val="002060"/>
                </a:solidFill>
                <a:latin typeface="Cambria" panose="02040503050406030204" pitchFamily="18" charset="0"/>
              </a:rPr>
              <a:t>Certain</a:t>
            </a:r>
            <a:endParaRPr lang="en-US" dirty="0">
              <a:solidFill>
                <a:srgbClr val="002060"/>
              </a:solidFill>
              <a:latin typeface="Cambria" panose="02040503050406030204" pitchFamily="18" charset="0"/>
            </a:endParaRPr>
          </a:p>
        </p:txBody>
      </p:sp>
      <p:sp>
        <p:nvSpPr>
          <p:cNvPr id="7" name="TextBox 6"/>
          <p:cNvSpPr txBox="1"/>
          <p:nvPr/>
        </p:nvSpPr>
        <p:spPr>
          <a:xfrm>
            <a:off x="5182421" y="908720"/>
            <a:ext cx="3854075" cy="2308324"/>
          </a:xfrm>
          <a:prstGeom prst="rect">
            <a:avLst/>
          </a:prstGeom>
          <a:solidFill>
            <a:schemeClr val="tx2">
              <a:lumMod val="20000"/>
              <a:lumOff val="80000"/>
            </a:schemeClr>
          </a:solidFill>
        </p:spPr>
        <p:txBody>
          <a:bodyPr wrap="square" rtlCol="0">
            <a:spAutoFit/>
          </a:bodyPr>
          <a:lstStyle/>
          <a:p>
            <a:pPr marL="176213"/>
            <a:r>
              <a:rPr lang="en-US" b="1" dirty="0" smtClean="0">
                <a:latin typeface="Cambria" panose="02040503050406030204" pitchFamily="18" charset="0"/>
              </a:rPr>
              <a:t>Perspective of </a:t>
            </a:r>
            <a:r>
              <a:rPr lang="en-US" b="1" dirty="0" err="1" smtClean="0">
                <a:latin typeface="Cambria" panose="02040503050406030204" pitchFamily="18" charset="0"/>
              </a:rPr>
              <a:t>modellers</a:t>
            </a:r>
            <a:endParaRPr lang="en-US" b="1" dirty="0" smtClean="0">
              <a:latin typeface="Cambria" panose="02040503050406030204" pitchFamily="18" charset="0"/>
            </a:endParaRPr>
          </a:p>
          <a:p>
            <a:pPr marL="176213"/>
            <a:endParaRPr lang="en-US" dirty="0">
              <a:latin typeface="Cambria" panose="02040503050406030204" pitchFamily="18" charset="0"/>
            </a:endParaRPr>
          </a:p>
          <a:p>
            <a:pPr marL="176213"/>
            <a:r>
              <a:rPr lang="en-US" dirty="0" smtClean="0">
                <a:latin typeface="Cambria" panose="02040503050406030204" pitchFamily="18" charset="0"/>
              </a:rPr>
              <a:t>Models </a:t>
            </a:r>
            <a:r>
              <a:rPr lang="en-US" dirty="0">
                <a:latin typeface="Cambria" panose="02040503050406030204" pitchFamily="18" charset="0"/>
              </a:rPr>
              <a:t>are </a:t>
            </a:r>
            <a:r>
              <a:rPr lang="en-US" dirty="0">
                <a:solidFill>
                  <a:srgbClr val="002060"/>
                </a:solidFill>
                <a:latin typeface="Cambria" panose="02040503050406030204" pitchFamily="18" charset="0"/>
              </a:rPr>
              <a:t>approximations </a:t>
            </a:r>
          </a:p>
          <a:p>
            <a:pPr marL="176213"/>
            <a:r>
              <a:rPr lang="en-US" dirty="0">
                <a:solidFill>
                  <a:srgbClr val="002060"/>
                </a:solidFill>
                <a:latin typeface="Cambria" panose="02040503050406030204" pitchFamily="18" charset="0"/>
              </a:rPr>
              <a:t>and </a:t>
            </a:r>
            <a:r>
              <a:rPr lang="en-US" dirty="0" smtClean="0">
                <a:solidFill>
                  <a:srgbClr val="002060"/>
                </a:solidFill>
                <a:latin typeface="Cambria" panose="02040503050406030204" pitchFamily="18" charset="0"/>
              </a:rPr>
              <a:t>simplifications</a:t>
            </a:r>
          </a:p>
          <a:p>
            <a:pPr marL="176213"/>
            <a:endParaRPr lang="en-US" dirty="0">
              <a:solidFill>
                <a:srgbClr val="002060"/>
              </a:solidFill>
              <a:latin typeface="Cambria" panose="02040503050406030204" pitchFamily="18" charset="0"/>
            </a:endParaRPr>
          </a:p>
          <a:p>
            <a:pPr marL="176213"/>
            <a:r>
              <a:rPr lang="en-US" dirty="0">
                <a:latin typeface="Cambria" panose="02040503050406030204" pitchFamily="18" charset="0"/>
              </a:rPr>
              <a:t>Model accuracy and precision </a:t>
            </a:r>
          </a:p>
          <a:p>
            <a:pPr marL="176213"/>
            <a:r>
              <a:rPr lang="en-US" dirty="0">
                <a:latin typeface="Cambria" panose="02040503050406030204" pitchFamily="18" charset="0"/>
              </a:rPr>
              <a:t>depend on </a:t>
            </a:r>
            <a:r>
              <a:rPr lang="en-US" dirty="0">
                <a:solidFill>
                  <a:srgbClr val="002060"/>
                </a:solidFill>
                <a:latin typeface="Cambria" panose="02040503050406030204" pitchFamily="18" charset="0"/>
              </a:rPr>
              <a:t>the quality and quantity </a:t>
            </a:r>
          </a:p>
          <a:p>
            <a:pPr marL="176213"/>
            <a:r>
              <a:rPr lang="en-US" dirty="0">
                <a:solidFill>
                  <a:srgbClr val="002060"/>
                </a:solidFill>
                <a:latin typeface="Cambria" panose="02040503050406030204" pitchFamily="18" charset="0"/>
              </a:rPr>
              <a:t>of </a:t>
            </a:r>
            <a:r>
              <a:rPr lang="en-US" dirty="0" smtClean="0">
                <a:solidFill>
                  <a:srgbClr val="002060"/>
                </a:solidFill>
                <a:latin typeface="Cambria" panose="02040503050406030204" pitchFamily="18" charset="0"/>
              </a:rPr>
              <a:t>data</a:t>
            </a:r>
            <a:endParaRPr lang="en-US" dirty="0">
              <a:solidFill>
                <a:srgbClr val="002060"/>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834226"/>
            <a:ext cx="3104918" cy="2799280"/>
          </a:xfrm>
          <a:prstGeom prst="rect">
            <a:avLst/>
          </a:prstGeom>
        </p:spPr>
      </p:pic>
    </p:spTree>
    <p:extLst>
      <p:ext uri="{BB962C8B-B14F-4D97-AF65-F5344CB8AC3E}">
        <p14:creationId xmlns:p14="http://schemas.microsoft.com/office/powerpoint/2010/main" val="13379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uncertainty</a:t>
            </a:r>
            <a:endParaRPr lang="en-US" dirty="0"/>
          </a:p>
        </p:txBody>
      </p:sp>
      <p:sp>
        <p:nvSpPr>
          <p:cNvPr id="3" name="Content Placeholder 2"/>
          <p:cNvSpPr>
            <a:spLocks noGrp="1"/>
          </p:cNvSpPr>
          <p:nvPr>
            <p:ph idx="1"/>
          </p:nvPr>
        </p:nvSpPr>
        <p:spPr/>
        <p:txBody>
          <a:bodyPr>
            <a:noAutofit/>
          </a:bodyPr>
          <a:lstStyle/>
          <a:p>
            <a:r>
              <a:rPr lang="en-US" sz="2200" dirty="0" smtClean="0"/>
              <a:t>Dynamic uncertainty</a:t>
            </a:r>
          </a:p>
          <a:p>
            <a:pPr lvl="1"/>
            <a:r>
              <a:rPr lang="en-US" sz="2000" dirty="0" smtClean="0"/>
              <a:t>Nonlinearity and </a:t>
            </a:r>
            <a:r>
              <a:rPr lang="en-US" sz="2000" dirty="0" err="1" smtClean="0"/>
              <a:t>stochasticity</a:t>
            </a:r>
            <a:endParaRPr lang="en-US" sz="2000" dirty="0" smtClean="0"/>
          </a:p>
          <a:p>
            <a:r>
              <a:rPr lang="en-US" altLang="en-US" sz="2200" dirty="0">
                <a:latin typeface="Times New Roman" pitchFamily="-65" charset="0"/>
                <a:cs typeface="Times New Roman" pitchFamily="-65" charset="0"/>
              </a:rPr>
              <a:t>Observation uncertainty</a:t>
            </a:r>
          </a:p>
          <a:p>
            <a:pPr lvl="1"/>
            <a:r>
              <a:rPr lang="en-US" altLang="en-US" sz="2000" dirty="0">
                <a:latin typeface="Times New Roman" pitchFamily="-65" charset="0"/>
                <a:cs typeface="Times New Roman" pitchFamily="-65" charset="0"/>
              </a:rPr>
              <a:t>We </a:t>
            </a:r>
            <a:r>
              <a:rPr lang="en-US" altLang="en-US" sz="2000" dirty="0" smtClean="0">
                <a:latin typeface="Times New Roman" pitchFamily="-65" charset="0"/>
                <a:cs typeface="Times New Roman" pitchFamily="-65" charset="0"/>
              </a:rPr>
              <a:t>cannot </a:t>
            </a:r>
            <a:r>
              <a:rPr lang="en-US" altLang="en-US" sz="2000" dirty="0">
                <a:latin typeface="Times New Roman" pitchFamily="-65" charset="0"/>
                <a:cs typeface="Times New Roman" pitchFamily="-65" charset="0"/>
              </a:rPr>
              <a:t>observe the state of the system perfectly, </a:t>
            </a:r>
            <a:r>
              <a:rPr lang="en-US" altLang="en-US" sz="2000" dirty="0" smtClean="0">
                <a:latin typeface="Times New Roman" pitchFamily="-65" charset="0"/>
                <a:cs typeface="Times New Roman" pitchFamily="-65" charset="0"/>
              </a:rPr>
              <a:t>e.g. how </a:t>
            </a:r>
            <a:r>
              <a:rPr lang="en-US" altLang="en-US" sz="2000" dirty="0">
                <a:latin typeface="Times New Roman" pitchFamily="-65" charset="0"/>
                <a:cs typeface="Times New Roman" pitchFamily="-65" charset="0"/>
              </a:rPr>
              <a:t>many people are infected, susceptible, </a:t>
            </a:r>
            <a:r>
              <a:rPr lang="en-US" altLang="en-US" sz="2000" dirty="0" smtClean="0">
                <a:latin typeface="Times New Roman" pitchFamily="-65" charset="0"/>
                <a:cs typeface="Times New Roman" pitchFamily="-65" charset="0"/>
              </a:rPr>
              <a:t>immune. </a:t>
            </a:r>
          </a:p>
          <a:p>
            <a:r>
              <a:rPr lang="en-US" sz="2200" dirty="0" smtClean="0"/>
              <a:t>Parametric uncertainty</a:t>
            </a:r>
          </a:p>
          <a:p>
            <a:pPr lvl="1"/>
            <a:r>
              <a:rPr lang="en-US" sz="2000" dirty="0"/>
              <a:t>Model parameters often need to be inferred from </a:t>
            </a:r>
            <a:r>
              <a:rPr lang="en-US" sz="2000" dirty="0" smtClean="0"/>
              <a:t>epidemiologic and clinical data</a:t>
            </a:r>
          </a:p>
          <a:p>
            <a:r>
              <a:rPr lang="en-US" sz="2200" dirty="0" smtClean="0"/>
              <a:t>Structural (model) uncertainty</a:t>
            </a:r>
          </a:p>
          <a:p>
            <a:pPr lvl="1"/>
            <a:r>
              <a:rPr lang="en-US" sz="2000" dirty="0" smtClean="0"/>
              <a:t>Model structures are typically highly</a:t>
            </a:r>
            <a:r>
              <a:rPr lang="en-US" sz="2000" dirty="0" smtClean="0">
                <a:solidFill>
                  <a:srgbClr val="3366FF"/>
                </a:solidFill>
              </a:rPr>
              <a:t> </a:t>
            </a:r>
            <a:r>
              <a:rPr lang="en-US" sz="2000" dirty="0" smtClean="0"/>
              <a:t>subjective</a:t>
            </a:r>
            <a:r>
              <a:rPr lang="en-US" sz="2000" dirty="0" smtClean="0">
                <a:solidFill>
                  <a:srgbClr val="3366FF"/>
                </a:solidFill>
              </a:rPr>
              <a:t>. </a:t>
            </a:r>
            <a:r>
              <a:rPr lang="en-US" sz="2000" dirty="0" smtClean="0"/>
              <a:t>Not </a:t>
            </a:r>
            <a:r>
              <a:rPr lang="en-US" sz="2000" dirty="0"/>
              <a:t>everyone would agree on the same model structure </a:t>
            </a:r>
            <a:r>
              <a:rPr lang="en-US" sz="2000" dirty="0" smtClean="0"/>
              <a:t>and assumptions</a:t>
            </a:r>
          </a:p>
          <a:p>
            <a:r>
              <a:rPr lang="en-US" sz="2200" dirty="0" smtClean="0"/>
              <a:t>Scenario uncertainty</a:t>
            </a:r>
          </a:p>
          <a:p>
            <a:pPr lvl="1"/>
            <a:r>
              <a:rPr lang="en-US" sz="2000" dirty="0"/>
              <a:t>F</a:t>
            </a:r>
            <a:r>
              <a:rPr lang="en-US" sz="2000" dirty="0" smtClean="0"/>
              <a:t>uture </a:t>
            </a:r>
            <a:r>
              <a:rPr lang="en-US" sz="2000" dirty="0"/>
              <a:t>events that may happen and have substantial impact on epidemic </a:t>
            </a:r>
            <a:r>
              <a:rPr lang="en-US" sz="2000" dirty="0" smtClean="0"/>
              <a:t>dynamics, e.g. availability of vaccines, behavioral changes</a:t>
            </a:r>
            <a:endParaRPr lang="en-US" sz="1050" dirty="0"/>
          </a:p>
          <a:p>
            <a:pPr lvl="1"/>
            <a:endParaRPr lang="en-US" sz="2000" dirty="0" smtClean="0"/>
          </a:p>
        </p:txBody>
      </p:sp>
    </p:spTree>
    <p:extLst>
      <p:ext uri="{BB962C8B-B14F-4D97-AF65-F5344CB8AC3E}">
        <p14:creationId xmlns:p14="http://schemas.microsoft.com/office/powerpoint/2010/main" val="10441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268760"/>
            <a:ext cx="4824536" cy="5688632"/>
          </a:xfrm>
        </p:spPr>
        <p:txBody>
          <a:bodyPr>
            <a:normAutofit/>
          </a:bodyPr>
          <a:lstStyle/>
          <a:p>
            <a:pPr marL="228600" indent="-228600"/>
            <a:r>
              <a:rPr lang="en-US" sz="2000" dirty="0" smtClean="0"/>
              <a:t>Deterministic system: Outcome is the same every time you run it (e.g. classical mechanics such as dropping a ball)</a:t>
            </a:r>
          </a:p>
          <a:p>
            <a:pPr marL="228600" indent="-228600"/>
            <a:endParaRPr lang="en-US" sz="2000" dirty="0" smtClean="0"/>
          </a:p>
          <a:p>
            <a:pPr marL="228600" indent="-228600"/>
            <a:r>
              <a:rPr lang="en-US" sz="2000" dirty="0" smtClean="0"/>
              <a:t>Stochastic system: Outcome is not necessarily the same every time you run it be cause of randomness (e.g. flipping a coin)</a:t>
            </a:r>
          </a:p>
          <a:p>
            <a:pPr marL="228600" indent="-228600"/>
            <a:endParaRPr lang="en-US" sz="2000" dirty="0" smtClean="0"/>
          </a:p>
          <a:p>
            <a:pPr marL="228600" indent="-228600"/>
            <a:r>
              <a:rPr lang="en-US" sz="2000" dirty="0" smtClean="0"/>
              <a:t>We cannot predict the exact outcome of stochastic systems.  But we can describe the probabilistic behavior (e.g. mean, standard deviation, probability density functions) of the possible outcomes.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945" y="1075037"/>
            <a:ext cx="3537527" cy="5306291"/>
          </a:xfrm>
          <a:prstGeom prst="rect">
            <a:avLst/>
          </a:prstGeom>
        </p:spPr>
      </p:pic>
      <p:sp>
        <p:nvSpPr>
          <p:cNvPr id="6" name="Title 1"/>
          <p:cNvSpPr>
            <a:spLocks noGrp="1"/>
          </p:cNvSpPr>
          <p:nvPr>
            <p:ph type="title"/>
          </p:nvPr>
        </p:nvSpPr>
        <p:spPr>
          <a:xfrm>
            <a:off x="457200" y="120750"/>
            <a:ext cx="8229600" cy="715962"/>
          </a:xfrm>
        </p:spPr>
        <p:txBody>
          <a:bodyPr/>
          <a:lstStyle/>
          <a:p>
            <a:r>
              <a:rPr lang="en-US" altLang="en-US" dirty="0" err="1" smtClean="0">
                <a:latin typeface="Times New Roman" pitchFamily="-65" charset="0"/>
                <a:cs typeface="Times New Roman" pitchFamily="-65" charset="0"/>
              </a:rPr>
              <a:t>Stochasticity</a:t>
            </a:r>
            <a:endParaRPr lang="en-US" altLang="en-US" dirty="0" smtClean="0">
              <a:latin typeface="Times New Roman" pitchFamily="-65" charset="0"/>
              <a:cs typeface="Times New Roman" pitchFamily="-65" charset="0"/>
            </a:endParaRPr>
          </a:p>
        </p:txBody>
      </p:sp>
    </p:spTree>
    <p:extLst>
      <p:ext uri="{BB962C8B-B14F-4D97-AF65-F5344CB8AC3E}">
        <p14:creationId xmlns:p14="http://schemas.microsoft.com/office/powerpoint/2010/main" val="216193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err="1" smtClean="0">
                <a:latin typeface="Times New Roman" pitchFamily="-65" charset="0"/>
                <a:cs typeface="Times New Roman" pitchFamily="-65" charset="0"/>
              </a:rPr>
              <a:t>Stochasticity</a:t>
            </a:r>
            <a:endParaRPr lang="en-US" altLang="en-US" dirty="0" smtClean="0">
              <a:latin typeface="Times New Roman" pitchFamily="-65" charset="0"/>
              <a:cs typeface="Times New Roman" pitchFamily="-65" charset="0"/>
            </a:endParaRPr>
          </a:p>
        </p:txBody>
      </p:sp>
      <p:sp>
        <p:nvSpPr>
          <p:cNvPr id="6147" name="Content Placeholder 2"/>
          <p:cNvSpPr>
            <a:spLocks noGrp="1"/>
          </p:cNvSpPr>
          <p:nvPr>
            <p:ph idx="1"/>
          </p:nvPr>
        </p:nvSpPr>
        <p:spPr>
          <a:xfrm>
            <a:off x="457200" y="914400"/>
            <a:ext cx="8229600" cy="5638800"/>
          </a:xfrm>
        </p:spPr>
        <p:txBody>
          <a:bodyPr>
            <a:normAutofit/>
          </a:bodyPr>
          <a:lstStyle/>
          <a:p>
            <a:r>
              <a:rPr lang="en-US" altLang="en-US" sz="2400" dirty="0" smtClean="0">
                <a:latin typeface="Times New Roman" pitchFamily="-65" charset="0"/>
                <a:cs typeface="Times New Roman" pitchFamily="-65" charset="0"/>
              </a:rPr>
              <a:t>Stochastic effects are important when the number of infections is low:</a:t>
            </a:r>
          </a:p>
          <a:p>
            <a:pPr lvl="1"/>
            <a:r>
              <a:rPr lang="en-US" altLang="en-US" sz="2200" dirty="0" smtClean="0">
                <a:latin typeface="Times New Roman" pitchFamily="-65" charset="0"/>
                <a:cs typeface="Times New Roman" pitchFamily="-65" charset="0"/>
              </a:rPr>
              <a:t>outbreak establishment and tail of epidemics</a:t>
            </a:r>
          </a:p>
          <a:p>
            <a:pPr lvl="1"/>
            <a:r>
              <a:rPr lang="en-US" altLang="en-US" sz="2200" dirty="0" smtClean="0">
                <a:latin typeface="Times New Roman" pitchFamily="-65" charset="0"/>
                <a:cs typeface="Times New Roman" pitchFamily="-65" charset="0"/>
              </a:rPr>
              <a:t>persistence of endemic diseases </a:t>
            </a:r>
          </a:p>
          <a:p>
            <a:pPr lvl="1"/>
            <a:r>
              <a:rPr lang="en-US" altLang="en-US" sz="2200" dirty="0" smtClean="0">
                <a:latin typeface="Times New Roman" pitchFamily="-65" charset="0"/>
                <a:cs typeface="Times New Roman" pitchFamily="-65" charset="0"/>
              </a:rPr>
              <a:t>disease elimination</a:t>
            </a:r>
          </a:p>
          <a:p>
            <a:pPr lvl="1"/>
            <a:r>
              <a:rPr lang="en-US" altLang="en-US" sz="2200" dirty="0" smtClean="0">
                <a:latin typeface="Times New Roman" pitchFamily="-65" charset="0"/>
                <a:cs typeface="Times New Roman" pitchFamily="-65" charset="0"/>
              </a:rPr>
              <a:t>spatial spread</a:t>
            </a:r>
          </a:p>
          <a:p>
            <a:pPr lvl="1"/>
            <a:endParaRPr lang="en-US" altLang="en-US" dirty="0" smtClean="0">
              <a:latin typeface="Times New Roman" pitchFamily="-65" charset="0"/>
              <a:cs typeface="Times New Roman" pitchFamily="-65" charset="0"/>
            </a:endParaRPr>
          </a:p>
          <a:p>
            <a:r>
              <a:rPr lang="en-US" altLang="en-US" sz="2400" dirty="0" smtClean="0">
                <a:latin typeface="Times New Roman" pitchFamily="-65" charset="0"/>
                <a:cs typeface="Times New Roman" pitchFamily="-65" charset="0"/>
              </a:rPr>
              <a:t>An outbreak can go extinct without exponential growth even when if </a:t>
            </a:r>
            <a:r>
              <a:rPr lang="en-US" altLang="en-US" sz="2400" i="1" dirty="0" smtClean="0">
                <a:latin typeface="Times New Roman" pitchFamily="-65" charset="0"/>
                <a:cs typeface="Times New Roman" pitchFamily="-65" charset="0"/>
              </a:rPr>
              <a:t>R</a:t>
            </a:r>
            <a:r>
              <a:rPr lang="en-US" altLang="en-US" sz="2400" baseline="-25000" dirty="0" smtClean="0">
                <a:latin typeface="Times New Roman" pitchFamily="-65" charset="0"/>
                <a:cs typeface="Times New Roman" pitchFamily="-65" charset="0"/>
              </a:rPr>
              <a:t>0</a:t>
            </a:r>
            <a:r>
              <a:rPr lang="en-US" altLang="en-US" sz="2400" dirty="0" smtClean="0">
                <a:latin typeface="Times New Roman" pitchFamily="-65" charset="0"/>
                <a:cs typeface="Times New Roman" pitchFamily="-65" charset="0"/>
              </a:rPr>
              <a:t> &gt; 1 because of </a:t>
            </a:r>
            <a:r>
              <a:rPr lang="en-US" altLang="en-US" sz="2400" dirty="0" err="1" smtClean="0">
                <a:latin typeface="Times New Roman" pitchFamily="-65" charset="0"/>
                <a:cs typeface="Times New Roman" pitchFamily="-65" charset="0"/>
              </a:rPr>
              <a:t>stochasticity</a:t>
            </a:r>
            <a:r>
              <a:rPr lang="en-US" altLang="en-US" sz="2400" dirty="0" smtClean="0">
                <a:latin typeface="Times New Roman" pitchFamily="-65" charset="0"/>
                <a:cs typeface="Times New Roman" pitchFamily="-65" charset="0"/>
              </a:rPr>
              <a:t> in disease transmission</a:t>
            </a:r>
          </a:p>
          <a:p>
            <a:pPr lvl="1"/>
            <a:r>
              <a:rPr lang="en-GB" altLang="en-US" sz="2200" dirty="0" smtClean="0">
                <a:latin typeface="Times New Roman" pitchFamily="-65" charset="0"/>
                <a:cs typeface="Times New Roman" pitchFamily="-65" charset="0"/>
              </a:rPr>
              <a:t>The probability of extinction depends both on the </a:t>
            </a:r>
            <a:r>
              <a:rPr lang="en-GB" altLang="en-US" sz="2200" i="1" dirty="0" smtClean="0">
                <a:latin typeface="Times New Roman" pitchFamily="-65" charset="0"/>
                <a:cs typeface="Times New Roman" pitchFamily="-65" charset="0"/>
              </a:rPr>
              <a:t>mean</a:t>
            </a:r>
            <a:r>
              <a:rPr lang="en-GB" altLang="en-US" sz="2200" dirty="0" smtClean="0">
                <a:latin typeface="Times New Roman" pitchFamily="-65" charset="0"/>
                <a:cs typeface="Times New Roman" pitchFamily="-65" charset="0"/>
              </a:rPr>
              <a:t> number of secondary cases per case (</a:t>
            </a:r>
            <a:r>
              <a:rPr lang="en-GB" altLang="en-US" sz="2200" i="1" dirty="0" smtClean="0">
                <a:latin typeface="Times New Roman" pitchFamily="-65" charset="0"/>
                <a:cs typeface="Times New Roman" pitchFamily="-65" charset="0"/>
              </a:rPr>
              <a:t>R</a:t>
            </a:r>
            <a:r>
              <a:rPr lang="en-GB" altLang="en-US" sz="2200" baseline="-25000" dirty="0" smtClean="0">
                <a:latin typeface="Times New Roman" pitchFamily="-65" charset="0"/>
                <a:cs typeface="Times New Roman" pitchFamily="-65" charset="0"/>
              </a:rPr>
              <a:t>0</a:t>
            </a:r>
            <a:r>
              <a:rPr lang="en-GB" altLang="en-US" sz="2200" dirty="0" smtClean="0">
                <a:latin typeface="Times New Roman" pitchFamily="-65" charset="0"/>
                <a:cs typeface="Times New Roman" pitchFamily="-65" charset="0"/>
              </a:rPr>
              <a:t>) and the </a:t>
            </a:r>
            <a:r>
              <a:rPr lang="en-GB" altLang="en-US" sz="2200" i="1" dirty="0" smtClean="0">
                <a:latin typeface="Times New Roman" pitchFamily="-65" charset="0"/>
                <a:cs typeface="Times New Roman" pitchFamily="-65" charset="0"/>
              </a:rPr>
              <a:t>variance</a:t>
            </a:r>
            <a:r>
              <a:rPr lang="en-GB" altLang="en-US" sz="2200" b="1" dirty="0" smtClean="0">
                <a:latin typeface="Times New Roman" pitchFamily="-65" charset="0"/>
                <a:cs typeface="Times New Roman" pitchFamily="-65" charset="0"/>
              </a:rPr>
              <a:t> </a:t>
            </a:r>
            <a:r>
              <a:rPr lang="en-GB" altLang="en-US" sz="2200" dirty="0" smtClean="0">
                <a:latin typeface="Times New Roman" pitchFamily="-65" charset="0"/>
                <a:cs typeface="Times New Roman" pitchFamily="-65" charset="0"/>
              </a:rPr>
              <a:t>in the number of secondary cases. </a:t>
            </a:r>
          </a:p>
          <a:p>
            <a:pPr lvl="1"/>
            <a:r>
              <a:rPr lang="en-GB" altLang="en-US" sz="2200" dirty="0" smtClean="0">
                <a:latin typeface="Times New Roman" pitchFamily="-65" charset="0"/>
                <a:cs typeface="Times New Roman" pitchFamily="-65" charset="0"/>
              </a:rPr>
              <a:t>In contrast, in a deterministic model, there will always be an epidemic if </a:t>
            </a:r>
            <a:r>
              <a:rPr lang="en-GB" altLang="en-US" sz="2200" i="1" dirty="0" smtClean="0">
                <a:latin typeface="Times New Roman" pitchFamily="-65" charset="0"/>
                <a:cs typeface="Times New Roman" pitchFamily="-65" charset="0"/>
              </a:rPr>
              <a:t>R</a:t>
            </a:r>
            <a:r>
              <a:rPr lang="en-GB" altLang="en-US" sz="2200" baseline="-25000" dirty="0" smtClean="0">
                <a:latin typeface="Times New Roman" pitchFamily="-65" charset="0"/>
                <a:cs typeface="Times New Roman" pitchFamily="-65" charset="0"/>
              </a:rPr>
              <a:t>0 </a:t>
            </a:r>
            <a:r>
              <a:rPr lang="en-GB" altLang="en-US" sz="2200" dirty="0" smtClean="0">
                <a:latin typeface="Times New Roman" pitchFamily="-65" charset="0"/>
                <a:cs typeface="Times New Roman" pitchFamily="-65" charset="0"/>
              </a:rPr>
              <a:t>&gt; 1, which is unrealistic.</a:t>
            </a:r>
          </a:p>
        </p:txBody>
      </p:sp>
    </p:spTree>
    <p:extLst>
      <p:ext uri="{BB962C8B-B14F-4D97-AF65-F5344CB8AC3E}">
        <p14:creationId xmlns:p14="http://schemas.microsoft.com/office/powerpoint/2010/main" val="70896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048000"/>
            <a:ext cx="3619500"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Title 1"/>
          <p:cNvSpPr>
            <a:spLocks noGrp="1"/>
          </p:cNvSpPr>
          <p:nvPr>
            <p:ph type="title"/>
          </p:nvPr>
        </p:nvSpPr>
        <p:spPr/>
        <p:txBody>
          <a:bodyPr/>
          <a:lstStyle/>
          <a:p>
            <a:r>
              <a:rPr lang="en-US" altLang="en-US" dirty="0" err="1" smtClean="0">
                <a:latin typeface="Times New Roman" pitchFamily="-65" charset="0"/>
                <a:cs typeface="Times New Roman" pitchFamily="-65" charset="0"/>
              </a:rPr>
              <a:t>Stochasticity</a:t>
            </a:r>
            <a:r>
              <a:rPr lang="en-US" altLang="en-US" dirty="0" smtClean="0">
                <a:latin typeface="Times New Roman" pitchFamily="-65" charset="0"/>
                <a:cs typeface="Times New Roman" pitchFamily="-65" charset="0"/>
              </a:rPr>
              <a:t> in transmission</a:t>
            </a:r>
          </a:p>
        </p:txBody>
      </p:sp>
      <p:sp>
        <p:nvSpPr>
          <p:cNvPr id="7171" name="Content Placeholder 2"/>
          <p:cNvSpPr>
            <a:spLocks noGrp="1"/>
          </p:cNvSpPr>
          <p:nvPr>
            <p:ph idx="1"/>
          </p:nvPr>
        </p:nvSpPr>
        <p:spPr>
          <a:xfrm>
            <a:off x="457200" y="914400"/>
            <a:ext cx="8229600" cy="5181600"/>
          </a:xfrm>
        </p:spPr>
        <p:txBody>
          <a:bodyPr/>
          <a:lstStyle/>
          <a:p>
            <a:pPr marL="0" indent="0">
              <a:buNone/>
            </a:pPr>
            <a:r>
              <a:rPr lang="en-US" altLang="en-US" sz="2400" dirty="0" smtClean="0">
                <a:latin typeface="Times New Roman" pitchFamily="-65" charset="0"/>
                <a:cs typeface="Times New Roman" pitchFamily="-65" charset="0"/>
              </a:rPr>
              <a:t>The number of secondary infections per index case vary substantially among infected cases (i.e. the offspring distribution has substantial variance):</a:t>
            </a:r>
          </a:p>
          <a:p>
            <a:endParaRPr lang="en-US" altLang="en-US" sz="1000" dirty="0" smtClean="0">
              <a:latin typeface="Times New Roman" pitchFamily="-65" charset="0"/>
              <a:cs typeface="Times New Roman" pitchFamily="-65" charset="0"/>
            </a:endParaRPr>
          </a:p>
          <a:p>
            <a:pPr marL="515938" lvl="2" indent="-342900">
              <a:buFont typeface="Wingdings" pitchFamily="2" charset="2"/>
              <a:buChar char="Ø"/>
            </a:pPr>
            <a:r>
              <a:rPr lang="en-US" altLang="en-US" dirty="0" smtClean="0">
                <a:latin typeface="Times New Roman" pitchFamily="-65" charset="0"/>
                <a:cs typeface="Times New Roman" pitchFamily="-65" charset="0"/>
              </a:rPr>
              <a:t>Frequency and type of contacts may be highly variable, e.g. age</a:t>
            </a:r>
          </a:p>
          <a:p>
            <a:pPr>
              <a:buFontTx/>
              <a:buNone/>
            </a:pPr>
            <a:endParaRPr lang="en-US" altLang="en-US" sz="2400" dirty="0" smtClean="0">
              <a:latin typeface="Times New Roman" pitchFamily="-65" charset="0"/>
              <a:cs typeface="Times New Roman" pitchFamily="-65" charset="0"/>
            </a:endParaRPr>
          </a:p>
          <a:p>
            <a:endParaRPr lang="en-US" altLang="en-US" dirty="0" smtClean="0">
              <a:latin typeface="Times New Roman" pitchFamily="-65" charset="0"/>
              <a:cs typeface="Times New Roman" pitchFamily="-65" charset="0"/>
            </a:endParaRPr>
          </a:p>
        </p:txBody>
      </p:sp>
      <p:sp>
        <p:nvSpPr>
          <p:cNvPr id="7172" name="Rectangle 3"/>
          <p:cNvSpPr>
            <a:spLocks noChangeArrowheads="1"/>
          </p:cNvSpPr>
          <p:nvPr/>
        </p:nvSpPr>
        <p:spPr bwMode="auto">
          <a:xfrm>
            <a:off x="152400" y="2590800"/>
            <a:ext cx="593248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itchFamily="-65" charset="0"/>
                <a:ea typeface="ＭＳ Ｐゴシック" charset="-128"/>
                <a:cs typeface="Times New Roman" pitchFamily="-65" charset="0"/>
              </a:defRPr>
            </a:lvl1pPr>
            <a:lvl2pPr marL="800100" indent="-342900" eaLnBrk="0" hangingPunct="0">
              <a:spcBef>
                <a:spcPct val="20000"/>
              </a:spcBef>
              <a:buChar char="–"/>
              <a:defRPr sz="2400">
                <a:solidFill>
                  <a:schemeClr val="tx1"/>
                </a:solidFill>
                <a:latin typeface="Times New Roman" pitchFamily="-65" charset="0"/>
                <a:ea typeface="ＭＳ Ｐゴシック" charset="-128"/>
                <a:cs typeface="Times New Roman" pitchFamily="-65" charset="0"/>
              </a:defRPr>
            </a:lvl2pPr>
            <a:lvl3pPr marL="1143000" indent="-228600" eaLnBrk="0" hangingPunct="0">
              <a:spcBef>
                <a:spcPct val="20000"/>
              </a:spcBef>
              <a:buChar char="•"/>
              <a:defRPr sz="2000">
                <a:solidFill>
                  <a:schemeClr val="tx1"/>
                </a:solidFill>
                <a:latin typeface="Times New Roman" pitchFamily="-65" charset="0"/>
                <a:ea typeface="ＭＳ Ｐゴシック" charset="-128"/>
                <a:cs typeface="Times New Roman" pitchFamily="-65" charset="0"/>
              </a:defRPr>
            </a:lvl3pPr>
            <a:lvl4pPr marL="16002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4pPr>
            <a:lvl5pPr marL="20574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5pPr>
            <a:lvl6pPr marL="25146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6pPr>
            <a:lvl7pPr marL="29718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7pPr>
            <a:lvl8pPr marL="34290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8pPr>
            <a:lvl9pPr marL="38862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9pPr>
          </a:lstStyle>
          <a:p>
            <a:pPr lvl="1" eaLnBrk="1" hangingPunct="1">
              <a:spcBef>
                <a:spcPct val="0"/>
              </a:spcBef>
              <a:buFont typeface="Wingdings" pitchFamily="2" charset="2"/>
              <a:buChar char="Ø"/>
            </a:pPr>
            <a:endParaRPr lang="en-US" altLang="en-US" sz="2000" dirty="0"/>
          </a:p>
          <a:p>
            <a:pPr lvl="1" eaLnBrk="1" hangingPunct="1">
              <a:spcBef>
                <a:spcPct val="0"/>
              </a:spcBef>
              <a:buFont typeface="Wingdings" pitchFamily="2" charset="2"/>
              <a:buChar char="Ø"/>
            </a:pPr>
            <a:r>
              <a:rPr lang="en-US" altLang="en-US" sz="2000" dirty="0"/>
              <a:t>Infectiousness may be highly variable among infected people, e.g. children have longer period of viral shedding for influenza</a:t>
            </a:r>
          </a:p>
          <a:p>
            <a:pPr lvl="1" eaLnBrk="1" hangingPunct="1">
              <a:spcBef>
                <a:spcPct val="0"/>
              </a:spcBef>
              <a:buFont typeface="Wingdings" pitchFamily="2" charset="2"/>
              <a:buChar char="Ø"/>
            </a:pPr>
            <a:endParaRPr lang="en-US" altLang="en-US" sz="2000" dirty="0"/>
          </a:p>
          <a:p>
            <a:pPr lvl="1" eaLnBrk="1" hangingPunct="1">
              <a:spcBef>
                <a:spcPct val="0"/>
              </a:spcBef>
              <a:buFont typeface="Wingdings" pitchFamily="2" charset="2"/>
              <a:buChar char="Ø"/>
            </a:pPr>
            <a:r>
              <a:rPr lang="en-US" altLang="en-US" sz="2000" dirty="0"/>
              <a:t>Susceptibility may be highly variable among people, e.g. older adults may be less susceptible because of previous exposure</a:t>
            </a:r>
          </a:p>
          <a:p>
            <a:pPr lvl="1" eaLnBrk="1" hangingPunct="1">
              <a:spcBef>
                <a:spcPct val="0"/>
              </a:spcBef>
              <a:buFont typeface="Wingdings" pitchFamily="2" charset="2"/>
              <a:buChar char="Ø"/>
            </a:pPr>
            <a:endParaRPr lang="en-US" altLang="en-US" sz="2000" dirty="0"/>
          </a:p>
          <a:p>
            <a:pPr lvl="1" eaLnBrk="1" hangingPunct="1">
              <a:spcBef>
                <a:spcPct val="0"/>
              </a:spcBef>
              <a:buFont typeface="Wingdings" pitchFamily="2" charset="2"/>
              <a:buChar char="Ø"/>
            </a:pPr>
            <a:r>
              <a:rPr lang="en-US" altLang="en-US" sz="2000" dirty="0"/>
              <a:t>Environmental settings may be very important for transmission, e.g. Amoy Garden for SARS transmission in Hong Kong</a:t>
            </a:r>
          </a:p>
        </p:txBody>
      </p:sp>
      <p:sp>
        <p:nvSpPr>
          <p:cNvPr id="101" name="TextBox 7"/>
          <p:cNvSpPr txBox="1">
            <a:spLocks noChangeArrowheads="1"/>
          </p:cNvSpPr>
          <p:nvPr/>
        </p:nvSpPr>
        <p:spPr bwMode="auto">
          <a:xfrm>
            <a:off x="6019800" y="6022975"/>
            <a:ext cx="3117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65" charset="0"/>
                <a:ea typeface="ＭＳ Ｐゴシック" charset="-128"/>
                <a:cs typeface="Times New Roman" pitchFamily="-65" charset="0"/>
              </a:defRPr>
            </a:lvl1pPr>
            <a:lvl2pPr marL="742950" indent="-285750" eaLnBrk="0" hangingPunct="0">
              <a:spcBef>
                <a:spcPct val="20000"/>
              </a:spcBef>
              <a:buChar char="–"/>
              <a:defRPr sz="2400">
                <a:solidFill>
                  <a:schemeClr val="tx1"/>
                </a:solidFill>
                <a:latin typeface="Times New Roman" pitchFamily="-65" charset="0"/>
                <a:ea typeface="ＭＳ Ｐゴシック" charset="-128"/>
                <a:cs typeface="Times New Roman" pitchFamily="-65" charset="0"/>
              </a:defRPr>
            </a:lvl2pPr>
            <a:lvl3pPr marL="1143000" indent="-228600" eaLnBrk="0" hangingPunct="0">
              <a:spcBef>
                <a:spcPct val="20000"/>
              </a:spcBef>
              <a:buChar char="•"/>
              <a:defRPr sz="2000">
                <a:solidFill>
                  <a:schemeClr val="tx1"/>
                </a:solidFill>
                <a:latin typeface="Times New Roman" pitchFamily="-65" charset="0"/>
                <a:ea typeface="ＭＳ Ｐゴシック" charset="-128"/>
                <a:cs typeface="Times New Roman" pitchFamily="-65" charset="0"/>
              </a:defRPr>
            </a:lvl3pPr>
            <a:lvl4pPr marL="16002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4pPr>
            <a:lvl5pPr marL="20574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5pPr>
            <a:lvl6pPr marL="25146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6pPr>
            <a:lvl7pPr marL="29718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7pPr>
            <a:lvl8pPr marL="34290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8pPr>
            <a:lvl9pPr marL="38862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9pPr>
          </a:lstStyle>
          <a:p>
            <a:pPr eaLnBrk="1" hangingPunct="1">
              <a:spcBef>
                <a:spcPct val="0"/>
              </a:spcBef>
              <a:buFontTx/>
              <a:buNone/>
            </a:pPr>
            <a:r>
              <a:rPr lang="en-GB" altLang="en-US" sz="1600" i="1" dirty="0">
                <a:latin typeface="Cambria" charset="0"/>
              </a:rPr>
              <a:t>Infection </a:t>
            </a:r>
            <a:r>
              <a:rPr lang="en-GB" altLang="en-US" sz="1600" i="1" dirty="0" smtClean="0">
                <a:latin typeface="Cambria" charset="0"/>
              </a:rPr>
              <a:t>tree for SARS in </a:t>
            </a:r>
            <a:r>
              <a:rPr lang="en-GB" altLang="en-US" sz="1600" i="1" dirty="0" err="1" smtClean="0">
                <a:latin typeface="Cambria" charset="0"/>
              </a:rPr>
              <a:t>Sinagore</a:t>
            </a:r>
            <a:r>
              <a:rPr lang="en-GB" altLang="en-US" sz="1600" i="1" dirty="0">
                <a:latin typeface="Cambria" charset="0"/>
              </a:rPr>
              <a:t/>
            </a:r>
            <a:br>
              <a:rPr lang="en-GB" altLang="en-US" sz="1600" i="1" dirty="0">
                <a:latin typeface="Cambria" charset="0"/>
              </a:rPr>
            </a:br>
            <a:r>
              <a:rPr lang="en-GB" altLang="en-US" sz="1600" i="1" dirty="0" smtClean="0">
                <a:latin typeface="Cambria" charset="0"/>
              </a:rPr>
              <a:t>(from </a:t>
            </a:r>
            <a:r>
              <a:rPr lang="en-GB" altLang="en-US" sz="1600" i="1" dirty="0">
                <a:latin typeface="Cambria" charset="0"/>
              </a:rPr>
              <a:t>contact </a:t>
            </a:r>
            <a:r>
              <a:rPr lang="en-GB" altLang="en-US" sz="1600" i="1" dirty="0" smtClean="0">
                <a:latin typeface="Cambria" charset="0"/>
              </a:rPr>
              <a:t>tracing)</a:t>
            </a:r>
            <a:endParaRPr lang="en-GB" altLang="en-US" sz="1600" i="1" dirty="0">
              <a:latin typeface="Cambria" charset="0"/>
            </a:endParaRPr>
          </a:p>
        </p:txBody>
      </p:sp>
    </p:spTree>
    <p:extLst>
      <p:ext uri="{BB962C8B-B14F-4D97-AF65-F5344CB8AC3E}">
        <p14:creationId xmlns:p14="http://schemas.microsoft.com/office/powerpoint/2010/main" val="123723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16632"/>
            <a:ext cx="8229600" cy="715962"/>
          </a:xfrm>
        </p:spPr>
        <p:txBody>
          <a:bodyPr/>
          <a:lstStyle/>
          <a:p>
            <a:r>
              <a:rPr lang="en-US" altLang="en-US" dirty="0" smtClean="0">
                <a:latin typeface="Times New Roman" pitchFamily="-65" charset="0"/>
                <a:cs typeface="Times New Roman" pitchFamily="-65" charset="0"/>
              </a:rPr>
              <a:t>Stochastic vs deterministic dynamics</a:t>
            </a:r>
          </a:p>
        </p:txBody>
      </p:sp>
      <p:sp>
        <p:nvSpPr>
          <p:cNvPr id="9219" name="Content Placeholder 2"/>
          <p:cNvSpPr>
            <a:spLocks noGrp="1"/>
          </p:cNvSpPr>
          <p:nvPr>
            <p:ph idx="1"/>
          </p:nvPr>
        </p:nvSpPr>
        <p:spPr>
          <a:xfrm>
            <a:off x="457200" y="836712"/>
            <a:ext cx="8291264" cy="5688632"/>
          </a:xfrm>
        </p:spPr>
        <p:txBody>
          <a:bodyPr>
            <a:normAutofit/>
          </a:bodyPr>
          <a:lstStyle/>
          <a:p>
            <a:pPr marL="228600" indent="-228600" eaLnBrk="1" hangingPunct="1">
              <a:spcBef>
                <a:spcPct val="50000"/>
              </a:spcBef>
              <a:spcAft>
                <a:spcPts val="600"/>
              </a:spcAft>
            </a:pPr>
            <a:r>
              <a:rPr lang="en-US" altLang="en-US" sz="2200" dirty="0" smtClean="0">
                <a:latin typeface="Times New Roman" pitchFamily="-65" charset="0"/>
                <a:cs typeface="Times New Roman" pitchFamily="-65" charset="0"/>
              </a:rPr>
              <a:t>A stochastic system consists of a population and event types.</a:t>
            </a:r>
          </a:p>
          <a:p>
            <a:pPr marL="228600" indent="-228600" eaLnBrk="1" hangingPunct="1">
              <a:spcBef>
                <a:spcPct val="50000"/>
              </a:spcBef>
              <a:spcAft>
                <a:spcPts val="600"/>
              </a:spcAft>
            </a:pPr>
            <a:r>
              <a:rPr lang="en-US" altLang="en-US" sz="2200" dirty="0" smtClean="0">
                <a:latin typeface="Times New Roman" pitchFamily="-65" charset="0"/>
                <a:cs typeface="Times New Roman" pitchFamily="-65" charset="0"/>
              </a:rPr>
              <a:t>Simulation comprises multiple realizations of the stochastic system – all of which differ</a:t>
            </a:r>
          </a:p>
          <a:p>
            <a:pPr marL="228600" indent="-228600" eaLnBrk="1" hangingPunct="1">
              <a:spcBef>
                <a:spcPct val="50000"/>
              </a:spcBef>
              <a:spcAft>
                <a:spcPts val="600"/>
              </a:spcAft>
            </a:pPr>
            <a:r>
              <a:rPr lang="en-US" altLang="en-US" sz="2200" dirty="0" smtClean="0">
                <a:latin typeface="Times New Roman" pitchFamily="-65" charset="0"/>
                <a:cs typeface="Times New Roman" pitchFamily="-65" charset="0"/>
              </a:rPr>
              <a:t>Simple basic idea – in any time interval there is a certain probability of each type of event occurring (e.g. birth/death/infection/recovery).</a:t>
            </a:r>
          </a:p>
          <a:p>
            <a:pPr marL="228600" indent="-228600" eaLnBrk="1" hangingPunct="1">
              <a:spcBef>
                <a:spcPct val="50000"/>
              </a:spcBef>
              <a:spcAft>
                <a:spcPts val="600"/>
              </a:spcAft>
            </a:pPr>
            <a:r>
              <a:rPr lang="en-US" altLang="en-US" sz="2200" dirty="0" smtClean="0">
                <a:latin typeface="Times New Roman" pitchFamily="-65" charset="0"/>
                <a:cs typeface="Times New Roman" pitchFamily="-65" charset="0"/>
              </a:rPr>
              <a:t>Deterministic models approximate by saying that in any time interval, the </a:t>
            </a:r>
            <a:r>
              <a:rPr lang="en-US" altLang="en-US" sz="2200" i="1" dirty="0" smtClean="0">
                <a:latin typeface="Times New Roman" pitchFamily="-65" charset="0"/>
                <a:cs typeface="Times New Roman" pitchFamily="-65" charset="0"/>
              </a:rPr>
              <a:t>mean</a:t>
            </a:r>
            <a:r>
              <a:rPr lang="en-US" altLang="en-US" sz="2200" dirty="0" smtClean="0">
                <a:latin typeface="Times New Roman" pitchFamily="-65" charset="0"/>
                <a:cs typeface="Times New Roman" pitchFamily="-65" charset="0"/>
              </a:rPr>
              <a:t> number of events of any particular type occur. </a:t>
            </a:r>
          </a:p>
        </p:txBody>
      </p:sp>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4149080"/>
            <a:ext cx="4752528" cy="247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5868144" y="4581128"/>
            <a:ext cx="28803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Times New Roman" pitchFamily="-65" charset="0"/>
                <a:ea typeface="ＭＳ Ｐゴシック" charset="-128"/>
                <a:cs typeface="Times New Roman" pitchFamily="-65" charset="0"/>
              </a:defRPr>
            </a:lvl1pPr>
            <a:lvl2pPr marL="742950" indent="-285750" eaLnBrk="0" hangingPunct="0">
              <a:spcBef>
                <a:spcPct val="20000"/>
              </a:spcBef>
              <a:buChar char="–"/>
              <a:defRPr sz="2400">
                <a:solidFill>
                  <a:schemeClr val="tx1"/>
                </a:solidFill>
                <a:latin typeface="Times New Roman" pitchFamily="-65" charset="0"/>
                <a:ea typeface="ＭＳ Ｐゴシック" charset="-128"/>
                <a:cs typeface="Times New Roman" pitchFamily="-65" charset="0"/>
              </a:defRPr>
            </a:lvl2pPr>
            <a:lvl3pPr marL="1143000" indent="-228600" eaLnBrk="0" hangingPunct="0">
              <a:spcBef>
                <a:spcPct val="20000"/>
              </a:spcBef>
              <a:buChar char="•"/>
              <a:defRPr sz="2000">
                <a:solidFill>
                  <a:schemeClr val="tx1"/>
                </a:solidFill>
                <a:latin typeface="Times New Roman" pitchFamily="-65" charset="0"/>
                <a:ea typeface="ＭＳ Ｐゴシック" charset="-128"/>
                <a:cs typeface="Times New Roman" pitchFamily="-65" charset="0"/>
              </a:defRPr>
            </a:lvl3pPr>
            <a:lvl4pPr marL="16002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4pPr>
            <a:lvl5pPr marL="2057400" indent="-228600" eaLnBrk="0" hangingPunct="0">
              <a:spcBef>
                <a:spcPct val="20000"/>
              </a:spcBef>
              <a:buChar char="»"/>
              <a:defRPr>
                <a:solidFill>
                  <a:schemeClr val="tx1"/>
                </a:solidFill>
                <a:latin typeface="Times New Roman" pitchFamily="-65" charset="0"/>
                <a:ea typeface="ＭＳ Ｐゴシック" charset="-128"/>
                <a:cs typeface="Times New Roman" pitchFamily="-65" charset="0"/>
              </a:defRPr>
            </a:lvl5pPr>
            <a:lvl6pPr marL="25146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6pPr>
            <a:lvl7pPr marL="29718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7pPr>
            <a:lvl8pPr marL="34290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8pPr>
            <a:lvl9pPr marL="3886200" indent="-228600" eaLnBrk="0" fontAlgn="base" hangingPunct="0">
              <a:spcBef>
                <a:spcPct val="20000"/>
              </a:spcBef>
              <a:spcAft>
                <a:spcPct val="0"/>
              </a:spcAft>
              <a:buChar char="»"/>
              <a:defRPr>
                <a:solidFill>
                  <a:schemeClr val="tx1"/>
                </a:solidFill>
                <a:latin typeface="Times New Roman" pitchFamily="-65" charset="0"/>
                <a:ea typeface="ＭＳ Ｐゴシック" charset="-128"/>
                <a:cs typeface="Times New Roman" pitchFamily="-65" charset="0"/>
              </a:defRPr>
            </a:lvl9pPr>
          </a:lstStyle>
          <a:p>
            <a:pPr eaLnBrk="1" hangingPunct="1">
              <a:spcBef>
                <a:spcPct val="0"/>
              </a:spcBef>
              <a:buFontTx/>
              <a:buNone/>
            </a:pPr>
            <a:r>
              <a:rPr lang="en-US" altLang="en-US" sz="1600" dirty="0">
                <a:latin typeface="Cambria" charset="0"/>
                <a:cs typeface="Arial" charset="0"/>
              </a:rPr>
              <a:t>Three realizations from a stochastic SIR model at three population sizes with </a:t>
            </a:r>
            <a:r>
              <a:rPr lang="en-US" altLang="en-US" sz="1600" i="1" dirty="0">
                <a:latin typeface="Cambria" charset="0"/>
                <a:cs typeface="Arial" charset="0"/>
              </a:rPr>
              <a:t>R</a:t>
            </a:r>
            <a:r>
              <a:rPr lang="en-US" altLang="en-US" sz="1600" baseline="-25000" dirty="0">
                <a:latin typeface="Cambria" charset="0"/>
                <a:cs typeface="Arial" charset="0"/>
              </a:rPr>
              <a:t>0</a:t>
            </a:r>
            <a:r>
              <a:rPr lang="en-US" altLang="en-US" sz="1600" dirty="0">
                <a:latin typeface="Cambria" charset="0"/>
                <a:cs typeface="Arial" charset="0"/>
              </a:rPr>
              <a:t>=1.5.</a:t>
            </a:r>
          </a:p>
        </p:txBody>
      </p:sp>
    </p:spTree>
    <p:extLst>
      <p:ext uri="{BB962C8B-B14F-4D97-AF65-F5344CB8AC3E}">
        <p14:creationId xmlns:p14="http://schemas.microsoft.com/office/powerpoint/2010/main" val="25881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15962"/>
          </a:xfrm>
        </p:spPr>
        <p:txBody>
          <a:bodyPr/>
          <a:lstStyle/>
          <a:p>
            <a:r>
              <a:rPr lang="en-US" dirty="0" smtClean="0"/>
              <a:t>Stochastic </a:t>
            </a:r>
            <a:r>
              <a:rPr lang="en-US" dirty="0" err="1" smtClean="0"/>
              <a:t>vs</a:t>
            </a:r>
            <a:r>
              <a:rPr lang="en-US" dirty="0" smtClean="0"/>
              <a:t> deterministic models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a:r>
            <a:br>
              <a:rPr lang="en-US" dirty="0" smtClean="0"/>
            </a:br>
            <a:endParaRPr lang="en-US" dirty="0" smtClean="0"/>
          </a:p>
          <a:p>
            <a:r>
              <a:rPr lang="en-US" sz="2600" dirty="0" smtClean="0"/>
              <a:t>Boxes: </a:t>
            </a:r>
            <a:r>
              <a:rPr lang="en-US" sz="2600" i="1" dirty="0" smtClean="0"/>
              <a:t>compartment</a:t>
            </a:r>
            <a:r>
              <a:rPr lang="en-US" sz="2600" dirty="0" smtClean="0"/>
              <a:t> or </a:t>
            </a:r>
            <a:r>
              <a:rPr lang="en-US" sz="2600" i="1" dirty="0" smtClean="0"/>
              <a:t>states</a:t>
            </a:r>
          </a:p>
          <a:p>
            <a:r>
              <a:rPr lang="en-US" sz="2600" dirty="0" smtClean="0"/>
              <a:t>Arrows: </a:t>
            </a:r>
            <a:r>
              <a:rPr lang="en-US" sz="2600" i="1" dirty="0" smtClean="0"/>
              <a:t>rates</a:t>
            </a:r>
            <a:r>
              <a:rPr lang="en-US" sz="2600" dirty="0" smtClean="0"/>
              <a:t> for deterministic models; </a:t>
            </a:r>
            <a:r>
              <a:rPr lang="en-US" sz="2600" i="1" dirty="0" smtClean="0"/>
              <a:t>hazards</a:t>
            </a:r>
            <a:r>
              <a:rPr lang="en-US" sz="2600" dirty="0" smtClean="0"/>
              <a:t> for stochastic models</a:t>
            </a:r>
          </a:p>
          <a:p>
            <a:pPr lvl="1"/>
            <a:r>
              <a:rPr lang="en-US" sz="2200" dirty="0" smtClean="0"/>
              <a:t>In the stochastic model, the </a:t>
            </a:r>
            <a:r>
              <a:rPr lang="en-US" sz="2200" b="1" i="1" dirty="0" smtClean="0"/>
              <a:t>probability of an individual</a:t>
            </a:r>
            <a:r>
              <a:rPr lang="en-US" sz="2200" dirty="0" smtClean="0"/>
              <a:t> going from </a:t>
            </a:r>
            <a:r>
              <a:rPr lang="en-US" sz="2200" i="1" dirty="0" smtClean="0"/>
              <a:t>origin</a:t>
            </a:r>
            <a:r>
              <a:rPr lang="en-US" sz="2200" dirty="0" smtClean="0"/>
              <a:t> to </a:t>
            </a:r>
            <a:r>
              <a:rPr lang="en-US" sz="2200" i="1" dirty="0" smtClean="0"/>
              <a:t>destination</a:t>
            </a:r>
            <a:r>
              <a:rPr lang="en-US" sz="2200" dirty="0" smtClean="0"/>
              <a:t> between time </a:t>
            </a:r>
            <a:r>
              <a:rPr lang="en-US" sz="2200" i="1" dirty="0" smtClean="0"/>
              <a:t>t</a:t>
            </a:r>
            <a:r>
              <a:rPr lang="en-US" sz="2200" dirty="0" smtClean="0"/>
              <a:t> and </a:t>
            </a:r>
            <a:r>
              <a:rPr lang="en-US" sz="2200" i="1" dirty="0" smtClean="0"/>
              <a:t>t</a:t>
            </a:r>
            <a:r>
              <a:rPr lang="en-US" sz="2200" dirty="0" smtClean="0"/>
              <a:t>+</a:t>
            </a:r>
            <a:r>
              <a:rPr lang="en-US" sz="2200" dirty="0" smtClean="0">
                <a:sym typeface="Symbol"/>
              </a:rPr>
              <a:t></a:t>
            </a:r>
            <a:r>
              <a:rPr lang="en-US" sz="2200" i="1" dirty="0" smtClean="0"/>
              <a:t>t</a:t>
            </a:r>
            <a:r>
              <a:rPr lang="en-US" sz="2200" dirty="0" smtClean="0"/>
              <a:t> is </a:t>
            </a:r>
            <a:r>
              <a:rPr lang="en-US" sz="2200" i="1" dirty="0" smtClean="0"/>
              <a:t>hazard</a:t>
            </a:r>
            <a:r>
              <a:rPr lang="en-US" sz="2200" dirty="0" smtClean="0"/>
              <a:t> </a:t>
            </a:r>
            <a:r>
              <a:rPr lang="en-US" sz="2200" dirty="0" smtClean="0">
                <a:sym typeface="Symbol"/>
              </a:rPr>
              <a:t>× </a:t>
            </a:r>
            <a:r>
              <a:rPr lang="en-US" sz="2200" i="1" dirty="0" smtClean="0">
                <a:sym typeface="Symbol"/>
              </a:rPr>
              <a:t>t</a:t>
            </a:r>
            <a:r>
              <a:rPr lang="en-US" sz="2200" dirty="0" smtClean="0">
                <a:sym typeface="Symbol"/>
              </a:rPr>
              <a:t>.</a:t>
            </a:r>
            <a:endParaRPr lang="en-US" sz="2200" dirty="0" smtClean="0"/>
          </a:p>
          <a:p>
            <a:r>
              <a:rPr lang="en-US" sz="2600" dirty="0" smtClean="0"/>
              <a:t>What is the difference between </a:t>
            </a:r>
            <a:r>
              <a:rPr lang="en-US" sz="2600" i="1" dirty="0" smtClean="0"/>
              <a:t>rate</a:t>
            </a:r>
            <a:r>
              <a:rPr lang="en-US" sz="2600" dirty="0" smtClean="0"/>
              <a:t> and </a:t>
            </a:r>
            <a:r>
              <a:rPr lang="en-US" sz="2600" i="1" dirty="0" smtClean="0"/>
              <a:t>hazard</a:t>
            </a:r>
            <a:r>
              <a:rPr lang="en-US" sz="2600" dirty="0" smtClean="0"/>
              <a:t>?</a:t>
            </a:r>
          </a:p>
          <a:p>
            <a:pPr lvl="1"/>
            <a:r>
              <a:rPr lang="en-US" sz="2200" dirty="0" smtClean="0"/>
              <a:t>The </a:t>
            </a:r>
            <a:r>
              <a:rPr lang="en-US" sz="2200" b="1" i="1" dirty="0" smtClean="0"/>
              <a:t>number of individuals</a:t>
            </a:r>
            <a:r>
              <a:rPr lang="en-US" sz="2200" dirty="0" smtClean="0"/>
              <a:t> going from </a:t>
            </a:r>
            <a:r>
              <a:rPr lang="en-US" sz="2200" i="1" dirty="0" smtClean="0"/>
              <a:t>origin</a:t>
            </a:r>
            <a:r>
              <a:rPr lang="en-US" sz="2200" dirty="0" smtClean="0"/>
              <a:t> to </a:t>
            </a:r>
            <a:r>
              <a:rPr lang="en-US" sz="2200" i="1" dirty="0" smtClean="0"/>
              <a:t>destination</a:t>
            </a:r>
            <a:r>
              <a:rPr lang="en-US" sz="2200" dirty="0" smtClean="0"/>
              <a:t> between time </a:t>
            </a:r>
            <a:r>
              <a:rPr lang="en-US" sz="2200" i="1" dirty="0" smtClean="0"/>
              <a:t>t</a:t>
            </a:r>
            <a:r>
              <a:rPr lang="en-US" sz="2200" dirty="0" smtClean="0"/>
              <a:t> and </a:t>
            </a:r>
            <a:r>
              <a:rPr lang="en-US" sz="2200" i="1" dirty="0" smtClean="0"/>
              <a:t>t</a:t>
            </a:r>
            <a:r>
              <a:rPr lang="en-US" sz="2200" dirty="0" smtClean="0"/>
              <a:t>+</a:t>
            </a:r>
            <a:r>
              <a:rPr lang="en-US" sz="2200" dirty="0" smtClean="0">
                <a:sym typeface="Symbol"/>
              </a:rPr>
              <a:t></a:t>
            </a:r>
            <a:r>
              <a:rPr lang="en-US" sz="2200" i="1" dirty="0" smtClean="0"/>
              <a:t>t</a:t>
            </a:r>
            <a:r>
              <a:rPr lang="en-US" sz="2200" dirty="0" smtClean="0"/>
              <a:t> is: </a:t>
            </a:r>
          </a:p>
          <a:p>
            <a:pPr lvl="2"/>
            <a:r>
              <a:rPr lang="en-US" sz="2200" dirty="0" smtClean="0"/>
              <a:t>Deterministic models</a:t>
            </a:r>
          </a:p>
          <a:p>
            <a:pPr lvl="2">
              <a:buNone/>
            </a:pPr>
            <a:r>
              <a:rPr lang="en-US" sz="2200" dirty="0" smtClean="0">
                <a:sym typeface="Symbol"/>
              </a:rPr>
              <a:t>       (number of individuals in the </a:t>
            </a:r>
            <a:r>
              <a:rPr lang="en-US" sz="2200" i="1" dirty="0" smtClean="0">
                <a:sym typeface="Symbol"/>
              </a:rPr>
              <a:t>origin state</a:t>
            </a:r>
            <a:r>
              <a:rPr lang="en-US" sz="2200" dirty="0" smtClean="0">
                <a:sym typeface="Symbol"/>
              </a:rPr>
              <a:t> at time </a:t>
            </a:r>
            <a:r>
              <a:rPr lang="en-US" sz="2200" i="1" dirty="0" smtClean="0">
                <a:sym typeface="Symbol"/>
              </a:rPr>
              <a:t>t</a:t>
            </a:r>
            <a:r>
              <a:rPr lang="en-US" sz="2200" dirty="0" smtClean="0">
                <a:sym typeface="Symbol"/>
              </a:rPr>
              <a:t>) × </a:t>
            </a:r>
            <a:r>
              <a:rPr lang="en-US" sz="2200" i="1" dirty="0" smtClean="0">
                <a:sym typeface="Symbol"/>
              </a:rPr>
              <a:t>rate</a:t>
            </a:r>
            <a:r>
              <a:rPr lang="en-US" sz="2200" dirty="0" smtClean="0">
                <a:sym typeface="Symbol"/>
              </a:rPr>
              <a:t> × </a:t>
            </a:r>
            <a:r>
              <a:rPr lang="en-US" sz="2200" i="1" dirty="0" smtClean="0">
                <a:sym typeface="Symbol"/>
              </a:rPr>
              <a:t>t</a:t>
            </a:r>
          </a:p>
          <a:p>
            <a:pPr lvl="2"/>
            <a:r>
              <a:rPr lang="en-US" sz="2200" dirty="0" smtClean="0">
                <a:sym typeface="Symbol"/>
              </a:rPr>
              <a:t>Stochastic models</a:t>
            </a:r>
          </a:p>
          <a:p>
            <a:pPr lvl="2">
              <a:buNone/>
            </a:pPr>
            <a:r>
              <a:rPr lang="en-US" sz="2200" i="1" dirty="0" smtClean="0">
                <a:sym typeface="Symbol"/>
              </a:rPr>
              <a:t>       Binomial random variable with </a:t>
            </a:r>
          </a:p>
          <a:p>
            <a:pPr lvl="2">
              <a:buNone/>
            </a:pPr>
            <a:r>
              <a:rPr lang="en-US" sz="2200" i="1" dirty="0" smtClean="0">
                <a:sym typeface="Symbol"/>
              </a:rPr>
              <a:t>	             n = </a:t>
            </a:r>
            <a:r>
              <a:rPr lang="en-US" sz="2200" dirty="0" smtClean="0">
                <a:sym typeface="Symbol"/>
              </a:rPr>
              <a:t>number of individuals in the </a:t>
            </a:r>
            <a:r>
              <a:rPr lang="en-US" sz="2200" i="1" dirty="0" smtClean="0">
                <a:sym typeface="Symbol"/>
              </a:rPr>
              <a:t>origin state</a:t>
            </a:r>
            <a:r>
              <a:rPr lang="en-US" sz="2200" dirty="0" smtClean="0">
                <a:sym typeface="Symbol"/>
              </a:rPr>
              <a:t> at time </a:t>
            </a:r>
            <a:r>
              <a:rPr lang="en-US" sz="2200" i="1" dirty="0" smtClean="0">
                <a:sym typeface="Symbol"/>
              </a:rPr>
              <a:t>t</a:t>
            </a:r>
          </a:p>
          <a:p>
            <a:pPr lvl="2">
              <a:buNone/>
            </a:pPr>
            <a:r>
              <a:rPr lang="en-US" sz="2200" i="1" dirty="0" smtClean="0">
                <a:sym typeface="Symbol"/>
              </a:rPr>
              <a:t>	             p = </a:t>
            </a:r>
            <a:r>
              <a:rPr lang="en-US" sz="2200" i="1" dirty="0" smtClean="0"/>
              <a:t>hazard</a:t>
            </a:r>
            <a:r>
              <a:rPr lang="en-US" sz="2200" dirty="0" smtClean="0"/>
              <a:t> </a:t>
            </a:r>
            <a:r>
              <a:rPr lang="en-US" sz="2200" dirty="0" smtClean="0">
                <a:sym typeface="Symbol"/>
              </a:rPr>
              <a:t>× </a:t>
            </a:r>
            <a:r>
              <a:rPr lang="en-US" sz="2200" i="1" dirty="0" smtClean="0">
                <a:sym typeface="Symbol"/>
              </a:rPr>
              <a:t>t</a:t>
            </a:r>
            <a:endParaRPr lang="en-US" sz="2200" dirty="0" smtClean="0"/>
          </a:p>
          <a:p>
            <a:pPr lvl="1"/>
            <a:endParaRPr lang="en-US" dirty="0" smtClean="0"/>
          </a:p>
        </p:txBody>
      </p:sp>
      <p:sp>
        <p:nvSpPr>
          <p:cNvPr id="4" name="Rectangle 3"/>
          <p:cNvSpPr/>
          <p:nvPr/>
        </p:nvSpPr>
        <p:spPr>
          <a:xfrm>
            <a:off x="3491880" y="105273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S</a:t>
            </a:r>
            <a:endParaRPr lang="en-US" i="1" dirty="0">
              <a:solidFill>
                <a:srgbClr val="000000"/>
              </a:solidFill>
              <a:latin typeface="Cambria"/>
              <a:cs typeface="Cambria"/>
            </a:endParaRPr>
          </a:p>
        </p:txBody>
      </p:sp>
      <p:sp>
        <p:nvSpPr>
          <p:cNvPr id="6" name="Rectangle 5"/>
          <p:cNvSpPr/>
          <p:nvPr/>
        </p:nvSpPr>
        <p:spPr>
          <a:xfrm>
            <a:off x="4355976" y="105273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I</a:t>
            </a:r>
            <a:endParaRPr lang="en-US" i="1" dirty="0">
              <a:solidFill>
                <a:srgbClr val="000000"/>
              </a:solidFill>
              <a:latin typeface="Cambria"/>
              <a:cs typeface="Cambria"/>
            </a:endParaRPr>
          </a:p>
        </p:txBody>
      </p:sp>
      <p:sp>
        <p:nvSpPr>
          <p:cNvPr id="7" name="Rectangle 6"/>
          <p:cNvSpPr/>
          <p:nvPr/>
        </p:nvSpPr>
        <p:spPr>
          <a:xfrm>
            <a:off x="5194176" y="1052736"/>
            <a:ext cx="381000" cy="38100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rgbClr val="000000"/>
                </a:solidFill>
                <a:latin typeface="Cambria"/>
                <a:cs typeface="Cambria"/>
              </a:rPr>
              <a:t>R</a:t>
            </a:r>
            <a:endParaRPr lang="en-US" i="1" dirty="0">
              <a:solidFill>
                <a:srgbClr val="000000"/>
              </a:solidFill>
              <a:latin typeface="Cambria"/>
              <a:cs typeface="Cambria"/>
            </a:endParaRPr>
          </a:p>
        </p:txBody>
      </p:sp>
      <p:cxnSp>
        <p:nvCxnSpPr>
          <p:cNvPr id="8" name="Straight Arrow Connector 7"/>
          <p:cNvCxnSpPr>
            <a:stCxn id="4" idx="3"/>
            <a:endCxn id="6" idx="1"/>
          </p:cNvCxnSpPr>
          <p:nvPr/>
        </p:nvCxnSpPr>
        <p:spPr>
          <a:xfrm>
            <a:off x="3872880" y="1243236"/>
            <a:ext cx="483096"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3"/>
            <a:endCxn id="7" idx="1"/>
          </p:cNvCxnSpPr>
          <p:nvPr/>
        </p:nvCxnSpPr>
        <p:spPr>
          <a:xfrm>
            <a:off x="4736976" y="1243236"/>
            <a:ext cx="457200" cy="1588"/>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8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vs deterministic models</a:t>
            </a:r>
            <a:endParaRPr lang="en-US" dirty="0"/>
          </a:p>
        </p:txBody>
      </p:sp>
      <p:sp>
        <p:nvSpPr>
          <p:cNvPr id="3" name="Content Placeholder 2"/>
          <p:cNvSpPr>
            <a:spLocks noGrp="1"/>
          </p:cNvSpPr>
          <p:nvPr>
            <p:ph idx="1"/>
          </p:nvPr>
        </p:nvSpPr>
        <p:spPr>
          <a:xfrm>
            <a:off x="457200" y="1124744"/>
            <a:ext cx="8229600" cy="5688632"/>
          </a:xfrm>
        </p:spPr>
        <p:txBody>
          <a:bodyPr>
            <a:normAutofit/>
          </a:bodyPr>
          <a:lstStyle/>
          <a:p>
            <a:pPr marL="0" indent="0">
              <a:buNone/>
            </a:pPr>
            <a:r>
              <a:rPr lang="en-US" sz="2600" dirty="0" smtClean="0"/>
              <a:t>Deterministic model</a:t>
            </a:r>
          </a:p>
          <a:p>
            <a:pPr marL="457200" lvl="1" indent="0">
              <a:buNone/>
            </a:pPr>
            <a:endParaRPr lang="en-US" sz="2000" dirty="0" smtClean="0"/>
          </a:p>
          <a:p>
            <a:pPr lvl="1"/>
            <a:endParaRPr lang="en-US" sz="2000" dirty="0" smtClean="0"/>
          </a:p>
          <a:p>
            <a:pPr lvl="1"/>
            <a:endParaRPr lang="en-US" sz="2000" dirty="0" smtClean="0"/>
          </a:p>
          <a:p>
            <a:pPr marL="0" indent="0">
              <a:buNone/>
            </a:pPr>
            <a:endParaRPr lang="en-US" sz="2600" dirty="0" smtClean="0"/>
          </a:p>
          <a:p>
            <a:pPr marL="0" indent="0">
              <a:buNone/>
            </a:pPr>
            <a:endParaRPr lang="en-US" sz="2600" dirty="0" smtClean="0"/>
          </a:p>
          <a:p>
            <a:pPr marL="0" indent="0">
              <a:buNone/>
            </a:pPr>
            <a:r>
              <a:rPr lang="en-US" sz="2600" dirty="0" smtClean="0"/>
              <a:t>Stochastic model</a:t>
            </a:r>
            <a:endParaRPr lang="en-US" sz="2000" dirty="0" smtClean="0"/>
          </a:p>
          <a:p>
            <a:pPr lvl="1"/>
            <a:endParaRPr lang="en-US" sz="2000" dirty="0" smtClean="0"/>
          </a:p>
          <a:p>
            <a:pPr lvl="1"/>
            <a:endParaRPr lang="en-US" sz="2000" dirty="0" smtClean="0"/>
          </a:p>
          <a:p>
            <a:pPr lvl="1"/>
            <a:endParaRPr lang="en-US" sz="2000" dirty="0" smtClean="0"/>
          </a:p>
          <a:p>
            <a:endParaRPr lang="en-US" sz="2600" dirty="0" smtClean="0"/>
          </a:p>
          <a:p>
            <a:pPr lvl="1"/>
            <a:endParaRPr lang="en-US" dirty="0" smtClean="0"/>
          </a:p>
        </p:txBody>
      </p:sp>
      <p:graphicFrame>
        <p:nvGraphicFramePr>
          <p:cNvPr id="26626" name="Content Placeholder 3"/>
          <p:cNvGraphicFramePr>
            <a:graphicFrameLocks noChangeAspect="1"/>
          </p:cNvGraphicFramePr>
          <p:nvPr>
            <p:extLst>
              <p:ext uri="{D42A27DB-BD31-4B8C-83A1-F6EECF244321}">
                <p14:modId xmlns:p14="http://schemas.microsoft.com/office/powerpoint/2010/main" val="3943438035"/>
              </p:ext>
            </p:extLst>
          </p:nvPr>
        </p:nvGraphicFramePr>
        <p:xfrm>
          <a:off x="1115616" y="1761626"/>
          <a:ext cx="5112568" cy="1667374"/>
        </p:xfrm>
        <a:graphic>
          <a:graphicData uri="http://schemas.openxmlformats.org/presentationml/2006/ole">
            <mc:AlternateContent xmlns:mc="http://schemas.openxmlformats.org/markup-compatibility/2006">
              <mc:Choice xmlns:v="urn:schemas-microsoft-com:vml" Requires="v">
                <p:oleObj spid="_x0000_s94363" name="Equation" r:id="rId4" imgW="2959100" imgH="965200" progId="Equation.DSMT4">
                  <p:embed/>
                </p:oleObj>
              </mc:Choice>
              <mc:Fallback>
                <p:oleObj name="Equation" r:id="rId4" imgW="2959100" imgH="965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761626"/>
                        <a:ext cx="5112568" cy="1667374"/>
                      </a:xfrm>
                      <a:prstGeom prst="rect">
                        <a:avLst/>
                      </a:prstGeom>
                      <a:noFill/>
                      <a:extLst/>
                    </p:spPr>
                  </p:pic>
                </p:oleObj>
              </mc:Fallback>
            </mc:AlternateContent>
          </a:graphicData>
        </a:graphic>
      </p:graphicFrame>
      <p:graphicFrame>
        <p:nvGraphicFramePr>
          <p:cNvPr id="26627" name="Content Placeholder 3"/>
          <p:cNvGraphicFramePr>
            <a:graphicFrameLocks noChangeAspect="1"/>
          </p:cNvGraphicFramePr>
          <p:nvPr>
            <p:extLst>
              <p:ext uri="{D42A27DB-BD31-4B8C-83A1-F6EECF244321}">
                <p14:modId xmlns:p14="http://schemas.microsoft.com/office/powerpoint/2010/main" val="3789898320"/>
              </p:ext>
            </p:extLst>
          </p:nvPr>
        </p:nvGraphicFramePr>
        <p:xfrm>
          <a:off x="1113217" y="4365104"/>
          <a:ext cx="6915167" cy="1728192"/>
        </p:xfrm>
        <a:graphic>
          <a:graphicData uri="http://schemas.openxmlformats.org/presentationml/2006/ole">
            <mc:AlternateContent xmlns:mc="http://schemas.openxmlformats.org/markup-compatibility/2006">
              <mc:Choice xmlns:v="urn:schemas-microsoft-com:vml" Requires="v">
                <p:oleObj spid="_x0000_s94364" name="Equation" r:id="rId6" imgW="3860800" imgH="965200" progId="Equation.DSMT4">
                  <p:embed/>
                </p:oleObj>
              </mc:Choice>
              <mc:Fallback>
                <p:oleObj name="Equation" r:id="rId6" imgW="3860800" imgH="965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217" y="4365104"/>
                        <a:ext cx="6915167" cy="1728192"/>
                      </a:xfrm>
                      <a:prstGeom prst="rect">
                        <a:avLst/>
                      </a:prstGeom>
                      <a:noFill/>
                      <a:extLst/>
                    </p:spPr>
                  </p:pic>
                </p:oleObj>
              </mc:Fallback>
            </mc:AlternateContent>
          </a:graphicData>
        </a:graphic>
      </p:graphicFrame>
    </p:spTree>
    <p:extLst>
      <p:ext uri="{BB962C8B-B14F-4D97-AF65-F5344CB8AC3E}">
        <p14:creationId xmlns:p14="http://schemas.microsoft.com/office/powerpoint/2010/main" val="9693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Examples from everyday life</a:t>
            </a:r>
            <a:endParaRPr lang="zh-HK" alt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5616"/>
          <a:stretch/>
        </p:blipFill>
        <p:spPr>
          <a:xfrm>
            <a:off x="228600" y="1676400"/>
            <a:ext cx="8725010" cy="4614771"/>
          </a:xfrm>
          <a:prstGeom prst="rect">
            <a:avLst/>
          </a:prstGeom>
        </p:spPr>
      </p:pic>
    </p:spTree>
    <p:extLst>
      <p:ext uri="{BB962C8B-B14F-4D97-AF65-F5344CB8AC3E}">
        <p14:creationId xmlns:p14="http://schemas.microsoft.com/office/powerpoint/2010/main" val="353159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652" y="960698"/>
            <a:ext cx="3798207" cy="3962284"/>
          </a:xfrm>
        </p:spPr>
        <p:txBody>
          <a:bodyPr/>
          <a:lstStyle/>
          <a:p>
            <a:pPr marL="0" indent="0">
              <a:buNone/>
            </a:pPr>
            <a:r>
              <a:rPr lang="en-US" sz="2000" i="1" dirty="0" smtClean="0"/>
              <a:t>“Mathematical models formulation in the biomedical sciences more often acts to tell you what to do not know rather than providing a precise predictive tool.”</a:t>
            </a:r>
          </a:p>
          <a:p>
            <a:pPr marL="0" indent="0">
              <a:buNone/>
            </a:pPr>
            <a:endParaRPr lang="en-US" sz="2000" i="1" dirty="0"/>
          </a:p>
          <a:p>
            <a:pPr marL="0" indent="0" algn="r">
              <a:buNone/>
            </a:pPr>
            <a:r>
              <a:rPr lang="en-US" sz="2000" i="1" dirty="0" smtClean="0"/>
              <a:t>-- </a:t>
            </a:r>
            <a:r>
              <a:rPr lang="en-US" sz="2000" dirty="0" smtClean="0"/>
              <a:t>Sir Roy Anderson FRS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781" y="960698"/>
            <a:ext cx="2743200" cy="3657600"/>
          </a:xfrm>
          <a:prstGeom prst="rect">
            <a:avLst/>
          </a:prstGeom>
        </p:spPr>
      </p:pic>
      <p:sp>
        <p:nvSpPr>
          <p:cNvPr id="3" name="TextBox 2"/>
          <p:cNvSpPr txBox="1"/>
          <p:nvPr/>
        </p:nvSpPr>
        <p:spPr>
          <a:xfrm>
            <a:off x="395536" y="5157192"/>
            <a:ext cx="8424936" cy="830997"/>
          </a:xfrm>
          <a:prstGeom prst="rect">
            <a:avLst/>
          </a:prstGeom>
          <a:noFill/>
        </p:spPr>
        <p:txBody>
          <a:bodyPr wrap="square" rtlCol="0">
            <a:spAutoFit/>
          </a:bodyPr>
          <a:lstStyle/>
          <a:p>
            <a:r>
              <a:rPr lang="en-US" sz="2400" dirty="0">
                <a:latin typeface="Cambria" panose="02040503050406030204" pitchFamily="18" charset="0"/>
              </a:rPr>
              <a:t>Uncertainties in model outputs could be utilized </a:t>
            </a:r>
            <a:r>
              <a:rPr lang="en-US" sz="2400" dirty="0" smtClean="0">
                <a:latin typeface="Cambria" panose="02040503050406030204" pitchFamily="18" charset="0"/>
              </a:rPr>
              <a:t> as </a:t>
            </a:r>
            <a:r>
              <a:rPr lang="en-US" sz="2400" dirty="0">
                <a:latin typeface="Cambria" panose="02040503050406030204" pitchFamily="18" charset="0"/>
              </a:rPr>
              <a:t>a guide for improving data collection and </a:t>
            </a:r>
            <a:r>
              <a:rPr lang="en-US" sz="2400" dirty="0" smtClean="0">
                <a:latin typeface="Cambria" panose="02040503050406030204" pitchFamily="18" charset="0"/>
              </a:rPr>
              <a:t>refining </a:t>
            </a:r>
            <a:r>
              <a:rPr lang="en-US" sz="2400" dirty="0">
                <a:latin typeface="Cambria" panose="02040503050406030204" pitchFamily="18" charset="0"/>
              </a:rPr>
              <a:t>evidence synthesis.</a:t>
            </a:r>
          </a:p>
        </p:txBody>
      </p:sp>
    </p:spTree>
    <p:extLst>
      <p:ext uri="{BB962C8B-B14F-4D97-AF65-F5344CB8AC3E}">
        <p14:creationId xmlns:p14="http://schemas.microsoft.com/office/powerpoint/2010/main" val="21210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normAutofit/>
          </a:bodyPr>
          <a:lstStyle/>
          <a:p>
            <a:pPr lvl="0">
              <a:lnSpc>
                <a:spcPct val="120000"/>
              </a:lnSpc>
            </a:pPr>
            <a:r>
              <a:rPr lang="en-HK" sz="2000" dirty="0" smtClean="0"/>
              <a:t>Dobson </a:t>
            </a:r>
            <a:r>
              <a:rPr lang="en-HK" sz="2000" dirty="0"/>
              <a:t>A. (2014) Epidemiology. Mathematical models for emerging disease. Science. </a:t>
            </a:r>
          </a:p>
          <a:p>
            <a:pPr lvl="0">
              <a:lnSpc>
                <a:spcPct val="120000"/>
              </a:lnSpc>
            </a:pPr>
            <a:r>
              <a:rPr lang="en-HK" sz="2000" dirty="0"/>
              <a:t>Garnett GP, Cousens S, Hallett TB, </a:t>
            </a:r>
            <a:r>
              <a:rPr lang="en-HK" sz="2000" dirty="0" err="1"/>
              <a:t>Steketee</a:t>
            </a:r>
            <a:r>
              <a:rPr lang="en-HK" sz="2000" dirty="0"/>
              <a:t> R, Walker N. (2011) Mathematical models in the evaluation of health programmes. Lancet. </a:t>
            </a:r>
          </a:p>
          <a:p>
            <a:pPr lvl="0">
              <a:lnSpc>
                <a:spcPct val="120000"/>
              </a:lnSpc>
            </a:pPr>
            <a:r>
              <a:rPr lang="en-HK" sz="2000" dirty="0" err="1"/>
              <a:t>Grassly</a:t>
            </a:r>
            <a:r>
              <a:rPr lang="en-HK" sz="2000" dirty="0"/>
              <a:t> NC, Fraser C. (2008) Mathematical models of infectious disease transmission.  Nat Rev </a:t>
            </a:r>
            <a:r>
              <a:rPr lang="en-HK" sz="2000" dirty="0" err="1"/>
              <a:t>Microbiol</a:t>
            </a:r>
            <a:r>
              <a:rPr lang="en-HK" sz="2000" dirty="0"/>
              <a:t>. </a:t>
            </a:r>
          </a:p>
          <a:p>
            <a:pPr lvl="0">
              <a:lnSpc>
                <a:spcPct val="120000"/>
              </a:lnSpc>
            </a:pPr>
            <a:r>
              <a:rPr lang="en-HK" sz="2000" dirty="0" err="1"/>
              <a:t>Heesterbeek</a:t>
            </a:r>
            <a:r>
              <a:rPr lang="en-HK" sz="2000" dirty="0"/>
              <a:t> H et al. (2015) </a:t>
            </a:r>
            <a:r>
              <a:rPr lang="en-HK" sz="2000" dirty="0" err="1"/>
              <a:t>Modeling</a:t>
            </a:r>
            <a:r>
              <a:rPr lang="en-HK" sz="2000" dirty="0"/>
              <a:t> infectious disease dynamics in the complex landscape of global health. Science. </a:t>
            </a:r>
            <a:endParaRPr lang="en-HK" sz="2000" dirty="0" smtClean="0"/>
          </a:p>
          <a:p>
            <a:pPr>
              <a:defRPr/>
            </a:pPr>
            <a:r>
              <a:rPr lang="en-HK" sz="2000" dirty="0"/>
              <a:t>Lofgren ET </a:t>
            </a:r>
            <a:r>
              <a:rPr lang="en-HK" sz="2000" dirty="0" err="1"/>
              <a:t>et</a:t>
            </a:r>
            <a:r>
              <a:rPr lang="en-HK" sz="2000" dirty="0"/>
              <a:t> al. (2014) Opinion: Mathematical models: a key tool for outbreak response. Proc Natl </a:t>
            </a:r>
            <a:r>
              <a:rPr lang="en-HK" sz="2000" dirty="0" err="1"/>
              <a:t>Acad</a:t>
            </a:r>
            <a:r>
              <a:rPr lang="en-HK" sz="2000" dirty="0"/>
              <a:t> </a:t>
            </a:r>
            <a:r>
              <a:rPr lang="en-HK" sz="2000" dirty="0" err="1"/>
              <a:t>Sci</a:t>
            </a:r>
            <a:r>
              <a:rPr lang="en-HK" sz="2000" dirty="0"/>
              <a:t> U S A.  2014 </a:t>
            </a:r>
          </a:p>
          <a:p>
            <a:r>
              <a:rPr lang="en-US" sz="2000" dirty="0"/>
              <a:t>May RM (2004) Uses and abuses of mathematics in biology. Science 303: 790-793.</a:t>
            </a:r>
          </a:p>
          <a:p>
            <a:pPr lvl="0">
              <a:lnSpc>
                <a:spcPct val="120000"/>
              </a:lnSpc>
            </a:pPr>
            <a:endParaRPr lang="en-HK"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Examples from everyday life</a:t>
            </a:r>
            <a:endParaRPr lang="zh-HK" altLang="en-US" dirty="0"/>
          </a:p>
        </p:txBody>
      </p:sp>
      <p:sp>
        <p:nvSpPr>
          <p:cNvPr id="3" name="Content Placeholder 2"/>
          <p:cNvSpPr>
            <a:spLocks noGrp="1"/>
          </p:cNvSpPr>
          <p:nvPr>
            <p:ph idx="1"/>
          </p:nvPr>
        </p:nvSpPr>
        <p:spPr/>
        <p:txBody>
          <a:bodyPr/>
          <a:lstStyle/>
          <a:p>
            <a:endParaRPr lang="zh-HK" alt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30053"/>
          <a:stretch/>
        </p:blipFill>
        <p:spPr>
          <a:xfrm>
            <a:off x="4968143" y="1862110"/>
            <a:ext cx="3740560" cy="433425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r="357" b="7778"/>
          <a:stretch/>
        </p:blipFill>
        <p:spPr>
          <a:xfrm>
            <a:off x="390728" y="2133600"/>
            <a:ext cx="4339087" cy="3876917"/>
          </a:xfrm>
          <a:prstGeom prst="rect">
            <a:avLst/>
          </a:prstGeom>
        </p:spPr>
      </p:pic>
    </p:spTree>
    <p:extLst>
      <p:ext uri="{BB962C8B-B14F-4D97-AF65-F5344CB8AC3E}">
        <p14:creationId xmlns:p14="http://schemas.microsoft.com/office/powerpoint/2010/main" val="29069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r>
              <a:rPr lang="en-US" dirty="0"/>
              <a:t>Mathematical models</a:t>
            </a:r>
          </a:p>
        </p:txBody>
      </p:sp>
      <p:sp>
        <p:nvSpPr>
          <p:cNvPr id="3" name="Content Placeholder 2"/>
          <p:cNvSpPr>
            <a:spLocks noGrp="1"/>
          </p:cNvSpPr>
          <p:nvPr>
            <p:ph idx="1"/>
          </p:nvPr>
        </p:nvSpPr>
        <p:spPr>
          <a:xfrm>
            <a:off x="457200" y="914400"/>
            <a:ext cx="8229600" cy="5486400"/>
          </a:xfrm>
        </p:spPr>
        <p:txBody>
          <a:bodyPr>
            <a:normAutofit/>
          </a:bodyPr>
          <a:lstStyle/>
          <a:p>
            <a:pPr marL="0" lvl="0" indent="0">
              <a:buNone/>
            </a:pPr>
            <a:r>
              <a:rPr lang="en-US" sz="2400" dirty="0"/>
              <a:t>A</a:t>
            </a:r>
            <a:r>
              <a:rPr lang="en-US" sz="2400" dirty="0" smtClean="0"/>
              <a:t> </a:t>
            </a:r>
            <a:r>
              <a:rPr lang="en-US" sz="2400" dirty="0"/>
              <a:t>bottom-up approach </a:t>
            </a:r>
            <a:r>
              <a:rPr lang="en-US" sz="2400" dirty="0" smtClean="0"/>
              <a:t>to integrate </a:t>
            </a:r>
            <a:r>
              <a:rPr lang="en-US" sz="2400" dirty="0"/>
              <a:t>assumptions about the underlying processes and empirical data from the real world to describe the behavior of the </a:t>
            </a:r>
            <a:r>
              <a:rPr lang="en-US" sz="2400" dirty="0" smtClean="0"/>
              <a:t>system</a:t>
            </a:r>
          </a:p>
          <a:p>
            <a:pPr lvl="0"/>
            <a:endParaRPr lang="en-US" sz="2000" dirty="0" smtClean="0"/>
          </a:p>
          <a:p>
            <a:endParaRPr lang="en-US" sz="2000" dirty="0" smtClean="0"/>
          </a:p>
          <a:p>
            <a:pPr lvl="1"/>
            <a:endParaRPr lang="en-US" sz="2000" dirty="0" smtClean="0"/>
          </a:p>
          <a:p>
            <a:endParaRPr lang="en-US" sz="2000" dirty="0" smtClean="0"/>
          </a:p>
          <a:p>
            <a:pPr>
              <a:buNone/>
            </a:pPr>
            <a:endParaRPr lang="en-US" sz="2000" dirty="0" smtClean="0"/>
          </a:p>
          <a:p>
            <a:endParaRPr lang="en-US" sz="2000" dirty="0" smtClean="0"/>
          </a:p>
          <a:p>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954542"/>
            <a:ext cx="1720822" cy="236348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0508" y="3966682"/>
            <a:ext cx="4256333" cy="2541416"/>
          </a:xfrm>
          <a:prstGeom prst="rect">
            <a:avLst/>
          </a:prstGeom>
        </p:spPr>
      </p:pic>
      <p:grpSp>
        <p:nvGrpSpPr>
          <p:cNvPr id="16" name="Group 15"/>
          <p:cNvGrpSpPr/>
          <p:nvPr/>
        </p:nvGrpSpPr>
        <p:grpSpPr>
          <a:xfrm>
            <a:off x="1425767" y="2094797"/>
            <a:ext cx="6602617" cy="1622235"/>
            <a:chOff x="1905000" y="1981200"/>
            <a:chExt cx="6602617" cy="1622235"/>
          </a:xfrm>
        </p:grpSpPr>
        <p:sp>
          <p:nvSpPr>
            <p:cNvPr id="17" name="Rounded Rectangle 16"/>
            <p:cNvSpPr/>
            <p:nvPr/>
          </p:nvSpPr>
          <p:spPr>
            <a:xfrm>
              <a:off x="3568853" y="2133600"/>
              <a:ext cx="1079347" cy="1206394"/>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a:t>
              </a:r>
              <a:endParaRPr lang="en-US" dirty="0"/>
            </a:p>
          </p:txBody>
        </p:sp>
        <p:sp>
          <p:nvSpPr>
            <p:cNvPr id="18" name="Right Arrow 17"/>
            <p:cNvSpPr/>
            <p:nvPr/>
          </p:nvSpPr>
          <p:spPr>
            <a:xfrm>
              <a:off x="1905000" y="2271057"/>
              <a:ext cx="1663853" cy="4721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sp>
          <p:nvSpPr>
            <p:cNvPr id="19" name="Right Arrow 18"/>
            <p:cNvSpPr/>
            <p:nvPr/>
          </p:nvSpPr>
          <p:spPr>
            <a:xfrm>
              <a:off x="4648200" y="1981200"/>
              <a:ext cx="3859417" cy="16222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Explanations and prediction of </a:t>
              </a:r>
            </a:p>
            <a:p>
              <a:pPr algn="ctr"/>
              <a:r>
                <a:rPr lang="en-US" dirty="0" smtClean="0"/>
                <a:t>the behavior of the system</a:t>
              </a:r>
              <a:endParaRPr lang="en-US" dirty="0"/>
            </a:p>
          </p:txBody>
        </p:sp>
        <p:sp>
          <p:nvSpPr>
            <p:cNvPr id="20" name="Right Arrow 19"/>
            <p:cNvSpPr/>
            <p:nvPr/>
          </p:nvSpPr>
          <p:spPr>
            <a:xfrm>
              <a:off x="1905000" y="2880657"/>
              <a:ext cx="1663853" cy="4721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Assumptions</a:t>
              </a:r>
              <a:endParaRPr lang="en-US" dirty="0"/>
            </a:p>
          </p:txBody>
        </p:sp>
      </p:grpSp>
      <p:sp>
        <p:nvSpPr>
          <p:cNvPr id="4" name="TextBox 3"/>
          <p:cNvSpPr txBox="1"/>
          <p:nvPr/>
        </p:nvSpPr>
        <p:spPr>
          <a:xfrm>
            <a:off x="1542051" y="6330806"/>
            <a:ext cx="1654427" cy="338554"/>
          </a:xfrm>
          <a:prstGeom prst="rect">
            <a:avLst/>
          </a:prstGeom>
          <a:noFill/>
        </p:spPr>
        <p:txBody>
          <a:bodyPr wrap="none" rtlCol="0">
            <a:spAutoFit/>
          </a:bodyPr>
          <a:lstStyle/>
          <a:p>
            <a:r>
              <a:rPr lang="en-US" sz="1600" dirty="0" smtClean="0">
                <a:latin typeface="Cambria" panose="02040503050406030204" pitchFamily="18" charset="0"/>
              </a:rPr>
              <a:t>Sir Isaac Newton</a:t>
            </a:r>
            <a:endParaRPr lang="en-US" sz="1600" dirty="0">
              <a:latin typeface="Cambria" panose="02040503050406030204" pitchFamily="18" charset="0"/>
            </a:endParaRPr>
          </a:p>
        </p:txBody>
      </p:sp>
    </p:spTree>
    <p:extLst>
      <p:ext uri="{BB962C8B-B14F-4D97-AF65-F5344CB8AC3E}">
        <p14:creationId xmlns:p14="http://schemas.microsoft.com/office/powerpoint/2010/main" val="282699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Infectious disease modeling</a:t>
            </a:r>
            <a:endParaRPr lang="en-US" dirty="0"/>
          </a:p>
        </p:txBody>
      </p:sp>
      <p:sp>
        <p:nvSpPr>
          <p:cNvPr id="3" name="Content Placeholder 2"/>
          <p:cNvSpPr>
            <a:spLocks noGrp="1"/>
          </p:cNvSpPr>
          <p:nvPr>
            <p:ph idx="1"/>
          </p:nvPr>
        </p:nvSpPr>
        <p:spPr/>
        <p:txBody>
          <a:bodyPr>
            <a:normAutofit fontScale="92500"/>
          </a:bodyPr>
          <a:lstStyle/>
          <a:p>
            <a:r>
              <a:rPr lang="en-US" sz="2400" dirty="0" smtClean="0"/>
              <a:t>A systematic way of translating assumptions and data regarding disease transmission into quantitative description of how an epidemic evolves.</a:t>
            </a:r>
          </a:p>
          <a:p>
            <a:pPr>
              <a:buNone/>
            </a:pPr>
            <a:endParaRPr lang="en-US" sz="2400" dirty="0" smtClean="0"/>
          </a:p>
          <a:p>
            <a:r>
              <a:rPr lang="en-US" sz="2400" dirty="0" smtClean="0"/>
              <a:t>Just like animal models, infectious disease modeling is a tool for helping you collect your thoughts about a complex problem to generate and test hypotheses.</a:t>
            </a:r>
          </a:p>
          <a:p>
            <a:endParaRPr lang="en-US" sz="2400" dirty="0" smtClean="0"/>
          </a:p>
          <a:p>
            <a:r>
              <a:rPr lang="en-US" sz="2400" dirty="0" smtClean="0"/>
              <a:t>Some uses of infectious disease modeling:</a:t>
            </a:r>
            <a:endParaRPr lang="en-US" sz="2000" dirty="0" smtClean="0"/>
          </a:p>
          <a:p>
            <a:pPr lvl="1"/>
            <a:r>
              <a:rPr lang="en-US" sz="2200" dirty="0" smtClean="0"/>
              <a:t>Estimating transmission parameters from epidemiologic data</a:t>
            </a:r>
          </a:p>
          <a:p>
            <a:pPr lvl="1"/>
            <a:r>
              <a:rPr lang="en-US" sz="2200" dirty="0" smtClean="0"/>
              <a:t>Estimating effectiveness of interventions from epidemiologic data, e.g. vaccination or school closure</a:t>
            </a:r>
          </a:p>
          <a:p>
            <a:pPr lvl="1"/>
            <a:r>
              <a:rPr lang="en-US" sz="2200" dirty="0" smtClean="0"/>
              <a:t>Predicting the cost and effectiveness of intervention strategies, e.g. vaccinating core transmission group </a:t>
            </a:r>
            <a:r>
              <a:rPr lang="en-US" sz="2200" dirty="0" err="1" smtClean="0"/>
              <a:t>vs</a:t>
            </a:r>
            <a:r>
              <a:rPr lang="en-US" sz="2200" dirty="0" smtClean="0"/>
              <a:t> high-risk group</a:t>
            </a:r>
          </a:p>
          <a:p>
            <a:pPr lvl="1">
              <a:buNone/>
            </a:pPr>
            <a:endParaRPr lang="en-US" sz="2000" dirty="0" smtClean="0"/>
          </a:p>
        </p:txBody>
      </p:sp>
    </p:spTree>
    <p:extLst>
      <p:ext uri="{BB962C8B-B14F-4D97-AF65-F5344CB8AC3E}">
        <p14:creationId xmlns:p14="http://schemas.microsoft.com/office/powerpoint/2010/main" val="395809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stretch>
            <a:fillRect/>
          </a:stretch>
        </p:blipFill>
        <p:spPr>
          <a:xfrm>
            <a:off x="228600" y="1001448"/>
            <a:ext cx="8642350" cy="5475552"/>
          </a:xfrm>
          <a:prstGeom prst="rect">
            <a:avLst/>
          </a:prstGeom>
        </p:spPr>
      </p:pic>
      <p:sp>
        <p:nvSpPr>
          <p:cNvPr id="10" name="TextBox 9"/>
          <p:cNvSpPr txBox="1"/>
          <p:nvPr/>
        </p:nvSpPr>
        <p:spPr>
          <a:xfrm>
            <a:off x="5722892" y="6476339"/>
            <a:ext cx="3423951" cy="338554"/>
          </a:xfrm>
          <a:prstGeom prst="rect">
            <a:avLst/>
          </a:prstGeom>
          <a:noFill/>
        </p:spPr>
        <p:txBody>
          <a:bodyPr wrap="none" rtlCol="0">
            <a:spAutoFit/>
          </a:bodyPr>
          <a:lstStyle/>
          <a:p>
            <a:r>
              <a:rPr lang="en-US" sz="1600" dirty="0" err="1" smtClean="0">
                <a:latin typeface="Cambria" panose="02040503050406030204" pitchFamily="18" charset="0"/>
              </a:rPr>
              <a:t>Lipsitch</a:t>
            </a:r>
            <a:r>
              <a:rPr lang="en-US" sz="1600" dirty="0" smtClean="0">
                <a:latin typeface="Cambria" panose="02040503050406030204" pitchFamily="18" charset="0"/>
              </a:rPr>
              <a:t> et al </a:t>
            </a:r>
            <a:r>
              <a:rPr lang="en-US" sz="1600" i="1" dirty="0" err="1" smtClean="0">
                <a:latin typeface="Cambria" panose="02040503050406030204" pitchFamily="18" charset="0"/>
              </a:rPr>
              <a:t>Biosecur</a:t>
            </a:r>
            <a:r>
              <a:rPr lang="en-US" sz="1600" i="1" dirty="0" smtClean="0">
                <a:latin typeface="Cambria" panose="02040503050406030204" pitchFamily="18" charset="0"/>
              </a:rPr>
              <a:t> </a:t>
            </a:r>
            <a:r>
              <a:rPr lang="en-US" sz="1600" i="1" dirty="0" err="1" smtClean="0">
                <a:latin typeface="Cambria" panose="02040503050406030204" pitchFamily="18" charset="0"/>
              </a:rPr>
              <a:t>Bioterror</a:t>
            </a:r>
            <a:r>
              <a:rPr lang="en-US" sz="1600" dirty="0" smtClean="0">
                <a:latin typeface="Cambria" panose="02040503050406030204" pitchFamily="18" charset="0"/>
              </a:rPr>
              <a:t> 2011</a:t>
            </a:r>
            <a:endParaRPr lang="en-US" sz="1600" dirty="0">
              <a:latin typeface="Cambria" panose="02040503050406030204" pitchFamily="18" charset="0"/>
            </a:endParaRPr>
          </a:p>
        </p:txBody>
      </p:sp>
      <p:sp>
        <p:nvSpPr>
          <p:cNvPr id="6" name="Title 1"/>
          <p:cNvSpPr txBox="1">
            <a:spLocks/>
          </p:cNvSpPr>
          <p:nvPr/>
        </p:nvSpPr>
        <p:spPr>
          <a:xfrm>
            <a:off x="0" y="228600"/>
            <a:ext cx="9372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TW" sz="3200" dirty="0" smtClean="0">
                <a:latin typeface="Times New Roman" panose="02020603050405020304" pitchFamily="18" charset="0"/>
                <a:ea typeface="ＭＳ Ｐゴシック" charset="0"/>
                <a:cs typeface="Times New Roman" panose="02020603050405020304" pitchFamily="18" charset="0"/>
              </a:rPr>
              <a:t>Infectious disease modeling: From data to decisions</a:t>
            </a:r>
            <a:endParaRPr lang="en-US" altLang="zh-TW" sz="3200" dirty="0">
              <a:latin typeface="Times New Roman" panose="02020603050405020304" pitchFamily="18" charset="0"/>
              <a:ea typeface="ＭＳ Ｐゴシック" charset="0"/>
              <a:cs typeface="Times New Roman" panose="02020603050405020304" pitchFamily="18" charset="0"/>
            </a:endParaRPr>
          </a:p>
        </p:txBody>
      </p:sp>
      <p:sp>
        <p:nvSpPr>
          <p:cNvPr id="3" name="Rectangle 2"/>
          <p:cNvSpPr/>
          <p:nvPr/>
        </p:nvSpPr>
        <p:spPr>
          <a:xfrm>
            <a:off x="1447800" y="2895600"/>
            <a:ext cx="2438400" cy="1143000"/>
          </a:xfrm>
          <a:prstGeom prst="rect">
            <a:avLst/>
          </a:prstGeom>
          <a:solidFill>
            <a:srgbClr val="FF0000">
              <a:alpha val="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40685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4996</TotalTime>
  <Words>2658</Words>
  <Application>Microsoft Office PowerPoint</Application>
  <PresentationFormat>On-screen Show (4:3)</PresentationFormat>
  <Paragraphs>452</Paragraphs>
  <Slides>51</Slides>
  <Notes>34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ＭＳ Ｐゴシック</vt:lpstr>
      <vt:lpstr>Arial</vt:lpstr>
      <vt:lpstr>Calibri</vt:lpstr>
      <vt:lpstr>Cambria</vt:lpstr>
      <vt:lpstr>Cambria Math</vt:lpstr>
      <vt:lpstr>新細明體</vt:lpstr>
      <vt:lpstr>Symbol</vt:lpstr>
      <vt:lpstr>Times New Roman</vt:lpstr>
      <vt:lpstr>Wingdings</vt:lpstr>
      <vt:lpstr>Office Theme</vt:lpstr>
      <vt:lpstr>Equation</vt:lpstr>
      <vt:lpstr>PowerPoint Presentation</vt:lpstr>
      <vt:lpstr>Learning outcome</vt:lpstr>
      <vt:lpstr>What are models?</vt:lpstr>
      <vt:lpstr>The purpose of models</vt:lpstr>
      <vt:lpstr>Examples from everyday life</vt:lpstr>
      <vt:lpstr>Examples from everyday life</vt:lpstr>
      <vt:lpstr>Mathematical models</vt:lpstr>
      <vt:lpstr>Infectious disease modeling</vt:lpstr>
      <vt:lpstr>PowerPoint Presentation</vt:lpstr>
      <vt:lpstr>Anatomy of an epidemic</vt:lpstr>
      <vt:lpstr>Basic epidemiologic concepts</vt:lpstr>
      <vt:lpstr>Basic reproductive number, R0</vt:lpstr>
      <vt:lpstr>Basic reproductive number, R0</vt:lpstr>
      <vt:lpstr>Timescale of disease transmission</vt:lpstr>
      <vt:lpstr>Shorter generation time or serial interval means that confirmed and probable cases would need to be identified and removed from the population sooner in order to prevent them from spreading the disease. </vt:lpstr>
      <vt:lpstr>Timescale of disease transmission</vt:lpstr>
      <vt:lpstr>Epidemic growth rate depends on R0 and Tg</vt:lpstr>
      <vt:lpstr>PowerPoint Presentation</vt:lpstr>
      <vt:lpstr>PowerPoint Presentation</vt:lpstr>
      <vt:lpstr>PowerPoint Presentation</vt:lpstr>
      <vt:lpstr>PowerPoint Presentation</vt:lpstr>
      <vt:lpstr>PowerPoint Presentation</vt:lpstr>
      <vt:lpstr>PowerPoint Presentation</vt:lpstr>
      <vt:lpstr>Vaccination</vt:lpstr>
      <vt:lpstr>Vaccination</vt:lpstr>
      <vt:lpstr>The simplest epidemic model</vt:lpstr>
      <vt:lpstr>SIR epidemic dynamics</vt:lpstr>
      <vt:lpstr>SIR epidemic dynamics</vt:lpstr>
      <vt:lpstr>SIR epidemic dynamics</vt:lpstr>
      <vt:lpstr>SIR epidemic dynamics</vt:lpstr>
      <vt:lpstr>SIR epidemic dynamics</vt:lpstr>
      <vt:lpstr>SIR epidemic dynamics</vt:lpstr>
      <vt:lpstr>SIR epidemic dynamics</vt:lpstr>
      <vt:lpstr>SIR epidemic dynamics</vt:lpstr>
      <vt:lpstr>SIR epidemic dynamics</vt:lpstr>
      <vt:lpstr>Model equations and flow diagrams</vt:lpstr>
      <vt:lpstr>What can we use the models for?</vt:lpstr>
      <vt:lpstr>Building more complexities into the model</vt:lpstr>
      <vt:lpstr>More detailed natural history</vt:lpstr>
      <vt:lpstr>Age structure</vt:lpstr>
      <vt:lpstr>Multiple populations</vt:lpstr>
      <vt:lpstr>Uncertainty</vt:lpstr>
      <vt:lpstr>Sources of uncertainty</vt:lpstr>
      <vt:lpstr>Stochasticity</vt:lpstr>
      <vt:lpstr>Stochasticity</vt:lpstr>
      <vt:lpstr>Stochasticity in transmission</vt:lpstr>
      <vt:lpstr>Stochastic vs deterministic dynamics</vt:lpstr>
      <vt:lpstr>Stochastic vs deterministic models</vt:lpstr>
      <vt:lpstr>Stochastic vs deterministic models</vt:lpstr>
      <vt:lpstr>PowerPoint Presentation</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malik</dc:creator>
  <cp:lastModifiedBy>Joseph Wu</cp:lastModifiedBy>
  <cp:revision>569</cp:revision>
  <cp:lastPrinted>2014-02-17T04:07:00Z</cp:lastPrinted>
  <dcterms:created xsi:type="dcterms:W3CDTF">2011-02-07T04:12:13Z</dcterms:created>
  <dcterms:modified xsi:type="dcterms:W3CDTF">2019-08-09T09:23:08Z</dcterms:modified>
</cp:coreProperties>
</file>